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Lst>
  <p:notesMasterIdLst>
    <p:notesMasterId r:id="rId59"/>
  </p:notesMasterIdLst>
  <p:sldIdLst>
    <p:sldId id="385" r:id="rId4"/>
    <p:sldId id="479" r:id="rId5"/>
    <p:sldId id="308" r:id="rId6"/>
    <p:sldId id="376" r:id="rId7"/>
    <p:sldId id="444" r:id="rId8"/>
    <p:sldId id="389" r:id="rId9"/>
    <p:sldId id="390" r:id="rId10"/>
    <p:sldId id="413" r:id="rId11"/>
    <p:sldId id="392" r:id="rId12"/>
    <p:sldId id="445" r:id="rId13"/>
    <p:sldId id="431" r:id="rId14"/>
    <p:sldId id="446" r:id="rId15"/>
    <p:sldId id="432" r:id="rId16"/>
    <p:sldId id="433" r:id="rId17"/>
    <p:sldId id="310" r:id="rId18"/>
    <p:sldId id="311" r:id="rId19"/>
    <p:sldId id="447" r:id="rId20"/>
    <p:sldId id="512" r:id="rId21"/>
    <p:sldId id="313" r:id="rId22"/>
    <p:sldId id="384" r:id="rId23"/>
    <p:sldId id="429" r:id="rId24"/>
    <p:sldId id="285" r:id="rId25"/>
    <p:sldId id="379" r:id="rId26"/>
    <p:sldId id="314" r:id="rId27"/>
    <p:sldId id="315" r:id="rId28"/>
    <p:sldId id="395" r:id="rId29"/>
    <p:sldId id="396" r:id="rId30"/>
    <p:sldId id="504" r:id="rId31"/>
    <p:sldId id="480" r:id="rId32"/>
    <p:sldId id="525" r:id="rId33"/>
    <p:sldId id="530" r:id="rId34"/>
    <p:sldId id="531" r:id="rId35"/>
    <p:sldId id="532" r:id="rId36"/>
    <p:sldId id="533" r:id="rId37"/>
    <p:sldId id="534" r:id="rId38"/>
    <p:sldId id="535" r:id="rId39"/>
    <p:sldId id="536" r:id="rId40"/>
    <p:sldId id="523" r:id="rId41"/>
    <p:sldId id="527" r:id="rId42"/>
    <p:sldId id="528" r:id="rId43"/>
    <p:sldId id="529" r:id="rId44"/>
    <p:sldId id="427" r:id="rId45"/>
    <p:sldId id="414" r:id="rId46"/>
    <p:sldId id="415" r:id="rId47"/>
    <p:sldId id="416" r:id="rId48"/>
    <p:sldId id="428" r:id="rId49"/>
    <p:sldId id="318" r:id="rId50"/>
    <p:sldId id="319" r:id="rId51"/>
    <p:sldId id="394" r:id="rId52"/>
    <p:sldId id="449" r:id="rId53"/>
    <p:sldId id="515" r:id="rId54"/>
    <p:sldId id="516" r:id="rId55"/>
    <p:sldId id="517" r:id="rId56"/>
    <p:sldId id="377" r:id="rId57"/>
    <p:sldId id="287"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C342C4F-56EC-4FBC-B467-A41931E2CB08}">
          <p14:sldIdLst>
            <p14:sldId id="385"/>
            <p14:sldId id="479"/>
            <p14:sldId id="308"/>
            <p14:sldId id="376"/>
            <p14:sldId id="444"/>
            <p14:sldId id="389"/>
            <p14:sldId id="390"/>
            <p14:sldId id="413"/>
            <p14:sldId id="392"/>
            <p14:sldId id="445"/>
            <p14:sldId id="431"/>
            <p14:sldId id="446"/>
            <p14:sldId id="432"/>
            <p14:sldId id="433"/>
            <p14:sldId id="310"/>
            <p14:sldId id="311"/>
            <p14:sldId id="447"/>
            <p14:sldId id="512"/>
            <p14:sldId id="313"/>
            <p14:sldId id="384"/>
            <p14:sldId id="429"/>
            <p14:sldId id="285"/>
            <p14:sldId id="379"/>
            <p14:sldId id="314"/>
            <p14:sldId id="315"/>
            <p14:sldId id="395"/>
            <p14:sldId id="396"/>
            <p14:sldId id="504"/>
            <p14:sldId id="480"/>
            <p14:sldId id="525"/>
            <p14:sldId id="530"/>
            <p14:sldId id="531"/>
            <p14:sldId id="532"/>
            <p14:sldId id="533"/>
            <p14:sldId id="534"/>
            <p14:sldId id="535"/>
            <p14:sldId id="536"/>
            <p14:sldId id="523"/>
            <p14:sldId id="527"/>
            <p14:sldId id="528"/>
            <p14:sldId id="529"/>
            <p14:sldId id="427"/>
            <p14:sldId id="414"/>
            <p14:sldId id="415"/>
            <p14:sldId id="416"/>
          </p14:sldIdLst>
        </p14:section>
        <p14:section name="Untitled Section" id="{A07E96CD-C41F-4910-AB65-ED7F38B7F35F}">
          <p14:sldIdLst>
            <p14:sldId id="428"/>
            <p14:sldId id="318"/>
            <p14:sldId id="319"/>
            <p14:sldId id="394"/>
            <p14:sldId id="449"/>
            <p14:sldId id="515"/>
            <p14:sldId id="516"/>
            <p14:sldId id="517"/>
            <p14:sldId id="377"/>
            <p14:sldId id="28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64" autoAdjust="0"/>
    <p:restoredTop sz="79668" autoAdjust="0"/>
  </p:normalViewPr>
  <p:slideViewPr>
    <p:cSldViewPr>
      <p:cViewPr varScale="1">
        <p:scale>
          <a:sx n="49" d="100"/>
          <a:sy n="49" d="100"/>
        </p:scale>
        <p:origin x="1130" y="22"/>
      </p:cViewPr>
      <p:guideLst>
        <p:guide orient="horz" pos="2160"/>
        <p:guide pos="2880"/>
      </p:guideLst>
    </p:cSldViewPr>
  </p:slideViewPr>
  <p:notesTextViewPr>
    <p:cViewPr>
      <p:scale>
        <a:sx n="120" d="100"/>
        <a:sy n="12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6703E35-AEAF-4E69-8EBD-EEF3C7F57EF9}" type="datetimeFigureOut">
              <a:rPr lang="en-US" smtClean="0"/>
              <a:t>2/6/2018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00CB88-CBA5-4439-A6A5-4CD074C23020}" type="slidenum">
              <a:rPr lang="en-US" smtClean="0"/>
              <a:t>‹#›</a:t>
            </a:fld>
            <a:endParaRPr lang="en-US"/>
          </a:p>
        </p:txBody>
      </p:sp>
    </p:spTree>
    <p:extLst>
      <p:ext uri="{BB962C8B-B14F-4D97-AF65-F5344CB8AC3E}">
        <p14:creationId xmlns:p14="http://schemas.microsoft.com/office/powerpoint/2010/main" val="3095143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marriott.com/hotels/travel/wasco-marriott-marquis-washington-dc/"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sz="10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00CB88-CBA5-4439-A6A5-4CD074C2302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55188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t>Launching Q1 2018, a c</a:t>
            </a:r>
            <a:r>
              <a:rPr lang="en-US" sz="1200" baseline="0" dirty="0"/>
              <a:t>ommunity based platform for National members only. We will have a LS officer “room” and also a general LS member “room” (but accessible only by National members in good standing). For non-National members, we are looking at posting LS related information elsewhere. Banners shown will rotate.</a:t>
            </a:r>
          </a:p>
          <a:p>
            <a:endParaRPr lang="en-US" dirty="0"/>
          </a:p>
        </p:txBody>
      </p:sp>
      <p:sp>
        <p:nvSpPr>
          <p:cNvPr id="4" name="Slide Number Placeholder 3"/>
          <p:cNvSpPr>
            <a:spLocks noGrp="1"/>
          </p:cNvSpPr>
          <p:nvPr>
            <p:ph type="sldNum" sz="quarter" idx="10"/>
          </p:nvPr>
        </p:nvSpPr>
        <p:spPr/>
        <p:txBody>
          <a:bodyPr/>
          <a:lstStyle/>
          <a:p>
            <a:fld id="{3700CB88-CBA5-4439-A6A5-4CD074C23020}" type="slidenum">
              <a:rPr lang="en-US" smtClean="0"/>
              <a:t>11</a:t>
            </a:fld>
            <a:endParaRPr lang="en-US"/>
          </a:p>
        </p:txBody>
      </p:sp>
    </p:spTree>
    <p:extLst>
      <p:ext uri="{BB962C8B-B14F-4D97-AF65-F5344CB8AC3E}">
        <p14:creationId xmlns:p14="http://schemas.microsoft.com/office/powerpoint/2010/main" val="39889159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969965-9E99-4E32-ABB6-5B2013106541}" type="slidenum">
              <a:rPr lang="en-US" smtClean="0"/>
              <a:t>12</a:t>
            </a:fld>
            <a:endParaRPr lang="en-US"/>
          </a:p>
        </p:txBody>
      </p:sp>
    </p:spTree>
    <p:extLst>
      <p:ext uri="{BB962C8B-B14F-4D97-AF65-F5344CB8AC3E}">
        <p14:creationId xmlns:p14="http://schemas.microsoft.com/office/powerpoint/2010/main" val="3435881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friendly reminder from ABIH on how to earn CIH maintenance points. NOTE that the ABIH is in the process of potentially making adjustments to this. We’ll know more in March.</a:t>
            </a:r>
          </a:p>
        </p:txBody>
      </p:sp>
      <p:sp>
        <p:nvSpPr>
          <p:cNvPr id="4" name="Slide Number Placeholder 3"/>
          <p:cNvSpPr>
            <a:spLocks noGrp="1"/>
          </p:cNvSpPr>
          <p:nvPr>
            <p:ph type="sldNum" sz="quarter" idx="10"/>
          </p:nvPr>
        </p:nvSpPr>
        <p:spPr/>
        <p:txBody>
          <a:bodyPr/>
          <a:lstStyle/>
          <a:p>
            <a:fld id="{3700CB88-CBA5-4439-A6A5-4CD074C23020}" type="slidenum">
              <a:rPr lang="en-US" smtClean="0"/>
              <a:t>13</a:t>
            </a:fld>
            <a:endParaRPr lang="en-US"/>
          </a:p>
        </p:txBody>
      </p:sp>
    </p:spTree>
    <p:extLst>
      <p:ext uri="{BB962C8B-B14F-4D97-AF65-F5344CB8AC3E}">
        <p14:creationId xmlns:p14="http://schemas.microsoft.com/office/powerpoint/2010/main" val="27222461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should know that IPEP has now merged with ABIH. Here are the current credentialing options. There has been some talk about the development of a new EHS generalist certification but further research is needed. In addition AIHA is looking at partnering with ABIH to develop a new Product Steward certification.</a:t>
            </a:r>
          </a:p>
        </p:txBody>
      </p:sp>
      <p:sp>
        <p:nvSpPr>
          <p:cNvPr id="4" name="Slide Number Placeholder 3"/>
          <p:cNvSpPr>
            <a:spLocks noGrp="1"/>
          </p:cNvSpPr>
          <p:nvPr>
            <p:ph type="sldNum" sz="quarter" idx="10"/>
          </p:nvPr>
        </p:nvSpPr>
        <p:spPr/>
        <p:txBody>
          <a:bodyPr/>
          <a:lstStyle/>
          <a:p>
            <a:fld id="{3700CB88-CBA5-4439-A6A5-4CD074C23020}" type="slidenum">
              <a:rPr lang="en-US" smtClean="0"/>
              <a:t>14</a:t>
            </a:fld>
            <a:endParaRPr lang="en-US"/>
          </a:p>
        </p:txBody>
      </p:sp>
    </p:spTree>
    <p:extLst>
      <p:ext uri="{BB962C8B-B14F-4D97-AF65-F5344CB8AC3E}">
        <p14:creationId xmlns:p14="http://schemas.microsoft.com/office/powerpoint/2010/main" val="2024994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000" i="0" kern="1200" dirty="0">
                <a:solidFill>
                  <a:schemeClr val="tx1"/>
                </a:solidFill>
                <a:effectLst/>
                <a:latin typeface="+mn-lt"/>
                <a:ea typeface="+mn-ea"/>
                <a:cs typeface="+mn-cs"/>
              </a:rPr>
              <a:t>We</a:t>
            </a:r>
            <a:r>
              <a:rPr lang="en-US" sz="1000" i="0" kern="1200" baseline="0" dirty="0">
                <a:solidFill>
                  <a:schemeClr val="tx1"/>
                </a:solidFill>
                <a:effectLst/>
                <a:latin typeface="+mn-lt"/>
                <a:ea typeface="+mn-ea"/>
                <a:cs typeface="+mn-cs"/>
              </a:rPr>
              <a:t> are supporting a macro </a:t>
            </a:r>
            <a:r>
              <a:rPr lang="en-US" sz="1000" i="0" kern="1200" dirty="0">
                <a:solidFill>
                  <a:schemeClr val="tx1"/>
                </a:solidFill>
                <a:effectLst/>
                <a:latin typeface="+mn-lt"/>
                <a:ea typeface="+mn-ea"/>
                <a:cs typeface="+mn-cs"/>
              </a:rPr>
              <a:t>strategy in which content is developed collaboratively with volunteer groups and driven by defined organizational priorities:</a:t>
            </a:r>
            <a:endParaRPr lang="en-US" sz="1100" i="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000" i="0" kern="1200" dirty="0">
                <a:solidFill>
                  <a:schemeClr val="tx1"/>
                </a:solidFill>
                <a:effectLst/>
                <a:latin typeface="+mn-lt"/>
                <a:ea typeface="+mn-ea"/>
                <a:cs typeface="+mn-cs"/>
              </a:rPr>
              <a:t>Effectively and efficiently convene, engage, and expand the AIHA member community</a:t>
            </a:r>
          </a:p>
          <a:p>
            <a:pPr marL="171450" lvl="0" indent="-171450">
              <a:buFont typeface="Arial" panose="020B0604020202020204" pitchFamily="34" charset="0"/>
              <a:buChar char="•"/>
            </a:pPr>
            <a:r>
              <a:rPr lang="en-US" sz="1000" i="0" kern="1200" dirty="0">
                <a:solidFill>
                  <a:schemeClr val="tx1"/>
                </a:solidFill>
                <a:effectLst/>
                <a:latin typeface="+mn-lt"/>
                <a:ea typeface="+mn-ea"/>
                <a:cs typeface="+mn-cs"/>
              </a:rPr>
              <a:t>Increase the community’s knowledge</a:t>
            </a:r>
            <a:endParaRPr lang="en-US" sz="1100" i="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000" i="0" kern="1200" dirty="0">
                <a:solidFill>
                  <a:schemeClr val="tx1"/>
                </a:solidFill>
                <a:effectLst/>
                <a:latin typeface="+mn-lt"/>
                <a:ea typeface="+mn-ea"/>
                <a:cs typeface="+mn-cs"/>
              </a:rPr>
              <a:t>Pinpoint emerging trends and issues to develop useful scientific and technical content</a:t>
            </a:r>
            <a:endParaRPr lang="en-US" sz="1100" i="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000" i="0" kern="1200" dirty="0">
                <a:solidFill>
                  <a:schemeClr val="tx1"/>
                </a:solidFill>
                <a:effectLst/>
                <a:latin typeface="+mn-lt"/>
                <a:ea typeface="+mn-ea"/>
                <a:cs typeface="+mn-cs"/>
              </a:rPr>
              <a:t>Use our research data to help us identify member educational needs and respond accordingly. Data-driven approach rather than hunches.</a:t>
            </a:r>
            <a:endParaRPr lang="en-US" sz="1100" i="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000" i="0" kern="1200" dirty="0">
                <a:solidFill>
                  <a:schemeClr val="tx1"/>
                </a:solidFill>
                <a:effectLst/>
                <a:latin typeface="+mn-lt"/>
                <a:ea typeface="+mn-ea"/>
                <a:cs typeface="+mn-cs"/>
              </a:rPr>
              <a:t>Micro-volunteer and traditional volunteer opportunities</a:t>
            </a:r>
            <a:endParaRPr lang="en-US" sz="1100" i="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000" i="0" kern="1200" dirty="0">
                <a:solidFill>
                  <a:schemeClr val="tx1"/>
                </a:solidFill>
                <a:effectLst/>
                <a:latin typeface="+mn-lt"/>
                <a:ea typeface="+mn-ea"/>
                <a:cs typeface="+mn-cs"/>
              </a:rPr>
              <a:t>Store leadership development materials (member and non-member content)</a:t>
            </a:r>
            <a:endParaRPr lang="en-US" sz="1100" i="0" kern="1200" dirty="0">
              <a:solidFill>
                <a:schemeClr val="tx1"/>
              </a:solidFill>
              <a:effectLst/>
              <a:latin typeface="+mn-lt"/>
              <a:ea typeface="+mn-ea"/>
              <a:cs typeface="+mn-cs"/>
            </a:endParaRPr>
          </a:p>
          <a:p>
            <a:pPr lvl="0"/>
            <a:endParaRPr lang="en-US" dirty="0"/>
          </a:p>
        </p:txBody>
      </p:sp>
      <p:sp>
        <p:nvSpPr>
          <p:cNvPr id="4" name="Slide Number Placeholder 3"/>
          <p:cNvSpPr>
            <a:spLocks noGrp="1"/>
          </p:cNvSpPr>
          <p:nvPr>
            <p:ph type="sldNum" sz="quarter" idx="10"/>
          </p:nvPr>
        </p:nvSpPr>
        <p:spPr/>
        <p:txBody>
          <a:bodyPr/>
          <a:lstStyle/>
          <a:p>
            <a:fld id="{9043FD32-EA2D-4AFB-97F2-77564075C5BB}" type="slidenum">
              <a:rPr lang="en-US" smtClean="0"/>
              <a:t>15</a:t>
            </a:fld>
            <a:endParaRPr lang="en-US" dirty="0"/>
          </a:p>
        </p:txBody>
      </p:sp>
    </p:spTree>
    <p:extLst>
      <p:ext uri="{BB962C8B-B14F-4D97-AF65-F5344CB8AC3E}">
        <p14:creationId xmlns:p14="http://schemas.microsoft.com/office/powerpoint/2010/main" val="24641524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We are committed to hosting a conference that features cutting edge contact as well as more fundamental material for younger professionals.  We’ve reconfigured the program to ensure you as an attendee earn at least 18 CIH hours (possibly more).  AIHce 2018 will be held in Philadelphia, May 19-24.  Looking ahead in 2019 we’ll be in Minneapolis, May 18-23</a:t>
            </a:r>
          </a:p>
          <a:p>
            <a:endParaRPr lang="en-US" dirty="0"/>
          </a:p>
        </p:txBody>
      </p:sp>
      <p:sp>
        <p:nvSpPr>
          <p:cNvPr id="4" name="Slide Number Placeholder 3"/>
          <p:cNvSpPr>
            <a:spLocks noGrp="1"/>
          </p:cNvSpPr>
          <p:nvPr>
            <p:ph type="sldNum" sz="quarter" idx="10"/>
          </p:nvPr>
        </p:nvSpPr>
        <p:spPr/>
        <p:txBody>
          <a:bodyPr/>
          <a:lstStyle/>
          <a:p>
            <a:fld id="{3700CB88-CBA5-4439-A6A5-4CD074C23020}" type="slidenum">
              <a:rPr lang="en-US" smtClean="0"/>
              <a:t>16</a:t>
            </a:fld>
            <a:endParaRPr lang="en-US"/>
          </a:p>
        </p:txBody>
      </p:sp>
    </p:spTree>
    <p:extLst>
      <p:ext uri="{BB962C8B-B14F-4D97-AF65-F5344CB8AC3E}">
        <p14:creationId xmlns:p14="http://schemas.microsoft.com/office/powerpoint/2010/main" val="18366640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969965-9E99-4E32-ABB6-5B2013106541}" type="slidenum">
              <a:rPr lang="en-US" smtClean="0"/>
              <a:t>17</a:t>
            </a:fld>
            <a:endParaRPr lang="en-US"/>
          </a:p>
        </p:txBody>
      </p:sp>
    </p:spTree>
    <p:extLst>
      <p:ext uri="{BB962C8B-B14F-4D97-AF65-F5344CB8AC3E}">
        <p14:creationId xmlns:p14="http://schemas.microsoft.com/office/powerpoint/2010/main" val="17930518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depicts some of the many agreements AIHA has with third party organizations and agencies.  For example, we are particularly excited about our new MOU with ASSE – many local sections currently partner with ASSE chapters around the US. Internationally, we are expanding our presence in India and participated this past January in a brand new joint session focusing on the concept of Total Worker Health that was targeted at both occupational physicians and IH professionals. </a:t>
            </a:r>
          </a:p>
        </p:txBody>
      </p:sp>
      <p:sp>
        <p:nvSpPr>
          <p:cNvPr id="4" name="Slide Number Placeholder 3"/>
          <p:cNvSpPr>
            <a:spLocks noGrp="1"/>
          </p:cNvSpPr>
          <p:nvPr>
            <p:ph type="sldNum" sz="quarter" idx="10"/>
          </p:nvPr>
        </p:nvSpPr>
        <p:spPr/>
        <p:txBody>
          <a:bodyPr/>
          <a:lstStyle/>
          <a:p>
            <a:fld id="{EB969965-9E99-4E32-ABB6-5B2013106541}" type="slidenum">
              <a:rPr lang="en-US" smtClean="0"/>
              <a:t>18</a:t>
            </a:fld>
            <a:endParaRPr lang="en-US"/>
          </a:p>
        </p:txBody>
      </p:sp>
    </p:spTree>
    <p:extLst>
      <p:ext uri="{BB962C8B-B14F-4D97-AF65-F5344CB8AC3E}">
        <p14:creationId xmlns:p14="http://schemas.microsoft.com/office/powerpoint/2010/main" val="39939946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IOHA 11</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International Scientific Conference, hosted by AIHA at the </a:t>
            </a:r>
            <a:r>
              <a:rPr lang="en-US" sz="1200" u="sng" kern="1200" dirty="0">
                <a:solidFill>
                  <a:schemeClr val="tx1"/>
                </a:solidFill>
                <a:effectLst/>
                <a:latin typeface="+mn-lt"/>
                <a:ea typeface="+mn-ea"/>
                <a:cs typeface="+mn-cs"/>
                <a:hlinkClick r:id="rId3"/>
              </a:rPr>
              <a:t>Marriott Marquis DC Hotel</a:t>
            </a:r>
            <a:r>
              <a:rPr lang="en-US" sz="1200" u="none" kern="1200" dirty="0">
                <a:solidFill>
                  <a:schemeClr val="tx1"/>
                </a:solidFill>
                <a:effectLst/>
                <a:latin typeface="+mn-lt"/>
                <a:ea typeface="+mn-ea"/>
                <a:cs typeface="+mn-cs"/>
              </a:rPr>
              <a:t>.</a:t>
            </a:r>
            <a:r>
              <a:rPr lang="en-US" sz="1200" u="none"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theme is “IOHA 2018: Bringing Better Health to Workers Worldwide”</a:t>
            </a:r>
          </a:p>
          <a:p>
            <a:endParaRPr lang="en-US" sz="120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IOHA is scheduled for Saturday, September 22-Wednesday, September 26 (PDCs will be held Saturday, Sunday as well as Thursday, and the main technical program will be held Monday through Wednesday).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Two meetings will also be co-located at</a:t>
            </a:r>
            <a:r>
              <a:rPr lang="en-US" sz="1200" kern="1200" baseline="0" dirty="0">
                <a:solidFill>
                  <a:schemeClr val="tx1"/>
                </a:solidFill>
                <a:effectLst/>
                <a:latin typeface="+mn-lt"/>
                <a:ea typeface="+mn-ea"/>
                <a:cs typeface="+mn-cs"/>
              </a:rPr>
              <a:t> the Marriott Marquis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marL="228600" indent="-228600">
              <a:buFont typeface="+mj-lt"/>
              <a:buAutoNum type="arabicPeriod"/>
            </a:pPr>
            <a:r>
              <a:rPr lang="en-US" sz="1200" kern="1200" dirty="0">
                <a:solidFill>
                  <a:schemeClr val="tx1"/>
                </a:solidFill>
                <a:effectLst/>
                <a:latin typeface="+mn-lt"/>
                <a:ea typeface="+mn-ea"/>
                <a:cs typeface="+mn-cs"/>
              </a:rPr>
              <a:t>Future Leadership Institute  – Friday, September 21-Sunday, September 23</a:t>
            </a:r>
          </a:p>
          <a:p>
            <a:pPr marL="228600" indent="-228600">
              <a:buFont typeface="+mj-lt"/>
              <a:buAutoNum type="arabicPeriod"/>
            </a:pPr>
            <a:r>
              <a:rPr lang="en-US" sz="1200" kern="1200" dirty="0">
                <a:solidFill>
                  <a:schemeClr val="tx1"/>
                </a:solidFill>
                <a:effectLst/>
                <a:latin typeface="+mn-lt"/>
                <a:ea typeface="+mn-ea"/>
                <a:cs typeface="+mn-cs"/>
              </a:rPr>
              <a:t>Product Stewardship Conference  – Wednesday, September 26 (afternoon only)-Saturday, September 29</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700CB88-CBA5-4439-A6A5-4CD074C23020}" type="slidenum">
              <a:rPr lang="en-US" smtClean="0"/>
              <a:t>19</a:t>
            </a:fld>
            <a:endParaRPr lang="en-US"/>
          </a:p>
        </p:txBody>
      </p:sp>
    </p:spTree>
    <p:extLst>
      <p:ext uri="{BB962C8B-B14F-4D97-AF65-F5344CB8AC3E}">
        <p14:creationId xmlns:p14="http://schemas.microsoft.com/office/powerpoint/2010/main" val="33205475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AIHA enjoys a close relationship with NIOSH.  This slide depicts various active projects currently being studied by their respiratory health division. If you are interested in serving as a point of contact for any of these, contact Russ.</a:t>
            </a:r>
          </a:p>
        </p:txBody>
      </p:sp>
      <p:sp>
        <p:nvSpPr>
          <p:cNvPr id="4" name="Slide Number Placeholder 3"/>
          <p:cNvSpPr>
            <a:spLocks noGrp="1"/>
          </p:cNvSpPr>
          <p:nvPr>
            <p:ph type="sldNum" sz="quarter" idx="10"/>
          </p:nvPr>
        </p:nvSpPr>
        <p:spPr/>
        <p:txBody>
          <a:bodyPr/>
          <a:lstStyle/>
          <a:p>
            <a:fld id="{3700CB88-CBA5-4439-A6A5-4CD074C23020}" type="slidenum">
              <a:rPr lang="en-US" smtClean="0"/>
              <a:t>20</a:t>
            </a:fld>
            <a:endParaRPr lang="en-US"/>
          </a:p>
        </p:txBody>
      </p:sp>
    </p:spTree>
    <p:extLst>
      <p:ext uri="{BB962C8B-B14F-4D97-AF65-F5344CB8AC3E}">
        <p14:creationId xmlns:p14="http://schemas.microsoft.com/office/powerpoint/2010/main" val="1924684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Roughly 50% of AIHA National’s gross revenues come from the 3 LLCs. These monies are reinvested in serving the membership and professional communities, including Manitoba.  Membership dues account for under $1.4 million out of our $16 million budget.</a:t>
            </a:r>
          </a:p>
        </p:txBody>
      </p:sp>
      <p:sp>
        <p:nvSpPr>
          <p:cNvPr id="4" name="Slide Number Placeholder 3"/>
          <p:cNvSpPr>
            <a:spLocks noGrp="1"/>
          </p:cNvSpPr>
          <p:nvPr>
            <p:ph type="sldNum" sz="quarter" idx="10"/>
          </p:nvPr>
        </p:nvSpPr>
        <p:spPr/>
        <p:txBody>
          <a:bodyPr/>
          <a:lstStyle/>
          <a:p>
            <a:fld id="{3700CB88-CBA5-4439-A6A5-4CD074C23020}" type="slidenum">
              <a:rPr lang="en-US" smtClean="0"/>
              <a:t>3</a:t>
            </a:fld>
            <a:endParaRPr lang="en-US"/>
          </a:p>
        </p:txBody>
      </p:sp>
    </p:spTree>
    <p:extLst>
      <p:ext uri="{BB962C8B-B14F-4D97-AF65-F5344CB8AC3E}">
        <p14:creationId xmlns:p14="http://schemas.microsoft.com/office/powerpoint/2010/main" val="40453724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969965-9E99-4E32-ABB6-5B2013106541}" type="slidenum">
              <a:rPr lang="en-US" smtClean="0"/>
              <a:t>21</a:t>
            </a:fld>
            <a:endParaRPr lang="en-US"/>
          </a:p>
        </p:txBody>
      </p:sp>
    </p:spTree>
    <p:extLst>
      <p:ext uri="{BB962C8B-B14F-4D97-AF65-F5344CB8AC3E}">
        <p14:creationId xmlns:p14="http://schemas.microsoft.com/office/powerpoint/2010/main" val="2931185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AIHA is committed to helping to enhance the brand promise of the profession.</a:t>
            </a:r>
          </a:p>
        </p:txBody>
      </p:sp>
      <p:sp>
        <p:nvSpPr>
          <p:cNvPr id="4" name="Slide Number Placeholder 3"/>
          <p:cNvSpPr>
            <a:spLocks noGrp="1"/>
          </p:cNvSpPr>
          <p:nvPr>
            <p:ph type="sldNum" sz="quarter" idx="10"/>
          </p:nvPr>
        </p:nvSpPr>
        <p:spPr/>
        <p:txBody>
          <a:bodyPr/>
          <a:lstStyle/>
          <a:p>
            <a:fld id="{3700CB88-CBA5-4439-A6A5-4CD074C23020}" type="slidenum">
              <a:rPr lang="en-US" smtClean="0"/>
              <a:t>22</a:t>
            </a:fld>
            <a:endParaRPr lang="en-US"/>
          </a:p>
        </p:txBody>
      </p:sp>
    </p:spTree>
    <p:extLst>
      <p:ext uri="{BB962C8B-B14F-4D97-AF65-F5344CB8AC3E}">
        <p14:creationId xmlns:p14="http://schemas.microsoft.com/office/powerpoint/2010/main" val="40269316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depicts the many audiences we intend to communicate with over time.  Each will require a slightly different pitch, a set of communication talking points.  We plan to select two audiences this year, review/update collateral materials designed for each, and draft marketing plan with defined metrics of success. The bottom line is we need to get better at talking to people who are different than ourselves.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7D4280-8C56-46A1-960C-A981AD19CF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62888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t>IH Professional</a:t>
            </a:r>
            <a:r>
              <a:rPr lang="en-US" sz="1200" b="0" baseline="0" dirty="0"/>
              <a:t> Pathways provides resources for professional and career development to our members.  The skills and experience needed at each level of the career are clearly defined so that members can plan their professional development to support their path to wherever they want to go.</a:t>
            </a:r>
          </a:p>
          <a:p>
            <a:endParaRPr lang="en-US" sz="1200" b="0" dirty="0"/>
          </a:p>
          <a:p>
            <a:r>
              <a:rPr lang="en-US" sz="1200" b="0" dirty="0"/>
              <a:t>Each stage of an IH professional’s career can be defined by knowledge in three areas:  T (technical), M (management), and L (leadership). Knowledge areas for each stage provide an understanding of how industrial hygienists can progress on their career pathways.</a:t>
            </a:r>
          </a:p>
          <a:p>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AIHA is currently working on new services and products to each of these career stages including a new self-assessment tool,</a:t>
            </a:r>
            <a:r>
              <a:rPr lang="en-US" sz="1200" b="0" baseline="0" dirty="0"/>
              <a:t> as well as defining a 5</a:t>
            </a:r>
            <a:r>
              <a:rPr lang="en-US" sz="1200" b="0" baseline="30000" dirty="0"/>
              <a:t>th</a:t>
            </a:r>
            <a:r>
              <a:rPr lang="en-US" sz="1200" b="0" baseline="0" dirty="0"/>
              <a:t> stage “emeritus” for retirees and what their role is.</a:t>
            </a:r>
            <a:endParaRPr lang="en-US" sz="1200" b="0" dirty="0"/>
          </a:p>
          <a:p>
            <a:endParaRPr lang="en-US" sz="1200" b="0" baseline="0" dirty="0"/>
          </a:p>
          <a:p>
            <a:r>
              <a:rPr lang="en-US" sz="1200" b="0" baseline="0" dirty="0"/>
              <a:t>AIHA is beginning to align our resources and opportunities with each career level.  Most obvious is the benefit of aligning education with the needs of different levels.  Equally important is to align the volunteer opportunities within AIHA that provide the chance to build many leadership and management skills.  Some of AIHA’s volunteer groups provide specific services that are helpful at different levels along the career path.  These groups include Career &amp; Employment Services, Student and Early Career Professionals, and the Mentoring Committee.  </a:t>
            </a:r>
          </a:p>
          <a:p>
            <a:endParaRPr lang="en-US" sz="1200" dirty="0">
              <a:latin typeface="Calibri" panose="020F0502020204030204" pitchFamily="34" charset="0"/>
            </a:endParaRPr>
          </a:p>
          <a:p>
            <a:pPr defTabSz="894192">
              <a:defRPr/>
            </a:pPr>
            <a:endParaRPr lang="en-US" sz="1200" b="0" dirty="0"/>
          </a:p>
          <a:p>
            <a:endParaRPr lang="en-US" dirty="0"/>
          </a:p>
        </p:txBody>
      </p:sp>
      <p:sp>
        <p:nvSpPr>
          <p:cNvPr id="4" name="Slide Number Placeholder 3"/>
          <p:cNvSpPr>
            <a:spLocks noGrp="1"/>
          </p:cNvSpPr>
          <p:nvPr>
            <p:ph type="sldNum" sz="quarter" idx="10"/>
          </p:nvPr>
        </p:nvSpPr>
        <p:spPr/>
        <p:txBody>
          <a:bodyPr/>
          <a:lstStyle/>
          <a:p>
            <a:fld id="{B1019787-33A4-456C-87BD-BE99D247B286}" type="slidenum">
              <a:rPr lang="en-US" smtClean="0"/>
              <a:t>24</a:t>
            </a:fld>
            <a:endParaRPr lang="en-US" dirty="0"/>
          </a:p>
        </p:txBody>
      </p:sp>
    </p:spTree>
    <p:extLst>
      <p:ext uri="{BB962C8B-B14F-4D97-AF65-F5344CB8AC3E}">
        <p14:creationId xmlns:p14="http://schemas.microsoft.com/office/powerpoint/2010/main" val="22517337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There are currently 4 phases of professionals represented in the IH Pro Pathways program.  In addition, the IH Heroes program is specifically designed to appeal to secondary school kids.  The case for becoming an IH professional is illustrated through engaging comic books.</a:t>
            </a:r>
          </a:p>
        </p:txBody>
      </p:sp>
      <p:sp>
        <p:nvSpPr>
          <p:cNvPr id="4" name="Slide Number Placeholder 3"/>
          <p:cNvSpPr>
            <a:spLocks noGrp="1"/>
          </p:cNvSpPr>
          <p:nvPr>
            <p:ph type="sldNum" sz="quarter" idx="10"/>
          </p:nvPr>
        </p:nvSpPr>
        <p:spPr/>
        <p:txBody>
          <a:bodyPr/>
          <a:lstStyle/>
          <a:p>
            <a:fld id="{9043FD32-EA2D-4AFB-97F2-77564075C5BB}" type="slidenum">
              <a:rPr lang="en-US" smtClean="0"/>
              <a:t>25</a:t>
            </a:fld>
            <a:endParaRPr lang="en-US" dirty="0"/>
          </a:p>
        </p:txBody>
      </p:sp>
    </p:spTree>
    <p:extLst>
      <p:ext uri="{BB962C8B-B14F-4D97-AF65-F5344CB8AC3E}">
        <p14:creationId xmlns:p14="http://schemas.microsoft.com/office/powerpoint/2010/main" val="33256922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snapshot of one of those comic books.</a:t>
            </a:r>
          </a:p>
        </p:txBody>
      </p:sp>
      <p:sp>
        <p:nvSpPr>
          <p:cNvPr id="4" name="Slide Number Placeholder 3"/>
          <p:cNvSpPr>
            <a:spLocks noGrp="1"/>
          </p:cNvSpPr>
          <p:nvPr>
            <p:ph type="sldNum" sz="quarter" idx="10"/>
          </p:nvPr>
        </p:nvSpPr>
        <p:spPr/>
        <p:txBody>
          <a:bodyPr/>
          <a:lstStyle/>
          <a:p>
            <a:fld id="{95B7A649-A285-4889-8C35-07B91159023E}" type="slidenum">
              <a:rPr lang="en-US" smtClean="0"/>
              <a:t>26</a:t>
            </a:fld>
            <a:endParaRPr lang="en-US"/>
          </a:p>
        </p:txBody>
      </p:sp>
    </p:spTree>
    <p:extLst>
      <p:ext uri="{BB962C8B-B14F-4D97-AF65-F5344CB8AC3E}">
        <p14:creationId xmlns:p14="http://schemas.microsoft.com/office/powerpoint/2010/main" val="471821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dirty="0"/>
              <a:t>NIOSH and AIHA recently joined forces to create</a:t>
            </a:r>
            <a:r>
              <a:rPr lang="en-US" sz="1000" b="0" baseline="0" dirty="0"/>
              <a:t> Safety Matters, </a:t>
            </a:r>
            <a:r>
              <a:rPr lang="en-US" sz="1000" b="0" dirty="0"/>
              <a:t>a program to raise awareness among young people about workplace safety and health and to provide an understanding of the skills they need to become active participants in creating safe and healthy work environments. Though geared mostly towards high school students to learn about safety in the workplace, the program has also raised awareness of the IH profession in general.</a:t>
            </a:r>
          </a:p>
          <a:p>
            <a:endParaRPr lang="en-US" sz="1000" b="0" dirty="0"/>
          </a:p>
          <a:p>
            <a:pPr marL="0" indent="0">
              <a:buNone/>
            </a:pPr>
            <a:r>
              <a:rPr lang="en-US" dirty="0"/>
              <a:t>The program teaches students that ALL</a:t>
            </a:r>
            <a:r>
              <a:rPr lang="en-US" sz="2400" dirty="0"/>
              <a:t> workers can be injured, become sick, or even be killed on the job;</a:t>
            </a:r>
            <a:r>
              <a:rPr lang="en-US" sz="2400" baseline="0" dirty="0"/>
              <a:t> </a:t>
            </a:r>
            <a:r>
              <a:rPr lang="en-US" sz="2400" dirty="0"/>
              <a:t>That work-related injuries and illnesses are predictable and can be prevented;</a:t>
            </a:r>
            <a:r>
              <a:rPr lang="en-US" sz="2400" baseline="0" dirty="0"/>
              <a:t> </a:t>
            </a:r>
            <a:r>
              <a:rPr lang="en-US" sz="2400" dirty="0"/>
              <a:t>How to identify hazards at work;</a:t>
            </a:r>
            <a:r>
              <a:rPr lang="en-US" sz="2400" baseline="0" dirty="0"/>
              <a:t> </a:t>
            </a:r>
            <a:r>
              <a:rPr lang="en-US" sz="2400" dirty="0"/>
              <a:t>How to prevent injury and illness</a:t>
            </a:r>
          </a:p>
          <a:p>
            <a:endParaRPr lang="en-US" sz="1000" b="0" dirty="0"/>
          </a:p>
        </p:txBody>
      </p:sp>
      <p:sp>
        <p:nvSpPr>
          <p:cNvPr id="4" name="Slide Number Placeholder 3"/>
          <p:cNvSpPr>
            <a:spLocks noGrp="1"/>
          </p:cNvSpPr>
          <p:nvPr>
            <p:ph type="sldNum" sz="quarter" idx="10"/>
          </p:nvPr>
        </p:nvSpPr>
        <p:spPr/>
        <p:txBody>
          <a:bodyPr/>
          <a:lstStyle/>
          <a:p>
            <a:fld id="{9043FD32-EA2D-4AFB-97F2-77564075C5BB}" type="slidenum">
              <a:rPr lang="en-US" smtClean="0"/>
              <a:t>27</a:t>
            </a:fld>
            <a:endParaRPr lang="en-US" dirty="0"/>
          </a:p>
        </p:txBody>
      </p:sp>
    </p:spTree>
    <p:extLst>
      <p:ext uri="{BB962C8B-B14F-4D97-AF65-F5344CB8AC3E}">
        <p14:creationId xmlns:p14="http://schemas.microsoft.com/office/powerpoint/2010/main" val="5858447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969965-9E99-4E32-ABB6-5B2013106541}" type="slidenum">
              <a:rPr lang="en-US" smtClean="0"/>
              <a:t>28</a:t>
            </a:fld>
            <a:endParaRPr lang="en-US"/>
          </a:p>
        </p:txBody>
      </p:sp>
    </p:spTree>
    <p:extLst>
      <p:ext uri="{BB962C8B-B14F-4D97-AF65-F5344CB8AC3E}">
        <p14:creationId xmlns:p14="http://schemas.microsoft.com/office/powerpoint/2010/main" val="24180690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5D52CB-49B0-4020-B741-2285529A531B}" type="slidenum">
              <a:rPr lang="en-US" smtClean="0"/>
              <a:t>29</a:t>
            </a:fld>
            <a:endParaRPr lang="en-US"/>
          </a:p>
        </p:txBody>
      </p:sp>
    </p:spTree>
    <p:extLst>
      <p:ext uri="{BB962C8B-B14F-4D97-AF65-F5344CB8AC3E}">
        <p14:creationId xmlns:p14="http://schemas.microsoft.com/office/powerpoint/2010/main" val="5290168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969965-9E99-4E32-ABB6-5B2013106541}" type="slidenum">
              <a:rPr lang="en-US" smtClean="0"/>
              <a:t>42</a:t>
            </a:fld>
            <a:endParaRPr lang="en-US"/>
          </a:p>
        </p:txBody>
      </p:sp>
    </p:spTree>
    <p:extLst>
      <p:ext uri="{BB962C8B-B14F-4D97-AF65-F5344CB8AC3E}">
        <p14:creationId xmlns:p14="http://schemas.microsoft.com/office/powerpoint/2010/main" val="4213852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6450" y="214313"/>
            <a:ext cx="5292725" cy="3968750"/>
          </a:xfrm>
        </p:spPr>
      </p:sp>
      <p:sp>
        <p:nvSpPr>
          <p:cNvPr id="3" name="Notes Placeholder 2"/>
          <p:cNvSpPr>
            <a:spLocks noGrp="1"/>
          </p:cNvSpPr>
          <p:nvPr>
            <p:ph type="body" idx="1"/>
          </p:nvPr>
        </p:nvSpPr>
        <p:spPr/>
        <p:txBody>
          <a:bodyPr/>
          <a:lstStyle/>
          <a:p>
            <a:pPr marL="0" indent="0" defTabSz="908449">
              <a:buNone/>
              <a:defRPr/>
            </a:pPr>
            <a:r>
              <a:rPr lang="en-US" sz="1200" dirty="0">
                <a:solidFill>
                  <a:srgbClr val="FFFFFF"/>
                </a:solidFill>
                <a:latin typeface="Calibri" panose="020F0502020204030204" pitchFamily="34" charset="0"/>
              </a:rPr>
              <a:t>This is a snapshot of the AIHA National’s strategic plan.  We have just formed a new task force that will be reviewing our mission and vision statement, updating as needed, and drafting a new plan that will take effect January 2019.  We anticipate the new plan will NOT be a total re-work, but rather an evolution of the current version.</a:t>
            </a:r>
          </a:p>
        </p:txBody>
      </p:sp>
      <p:sp>
        <p:nvSpPr>
          <p:cNvPr id="4" name="Slide Number Placeholder 3"/>
          <p:cNvSpPr>
            <a:spLocks noGrp="1"/>
          </p:cNvSpPr>
          <p:nvPr>
            <p:ph type="sldNum" sz="quarter" idx="10"/>
          </p:nvPr>
        </p:nvSpPr>
        <p:spPr/>
        <p:txBody>
          <a:bodyPr/>
          <a:lstStyle/>
          <a:p>
            <a:fld id="{07B194F7-73E2-4A9D-9F09-6E0C22FFBBF1}" type="slidenum">
              <a:rPr lang="en-US">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29810692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OEHS profession needs a pipeline of highly trained and skilled professionals. To make sure this critical need is being met, the American Industrial Hygiene Foundation (AIHF) needs your help.  The AIHF Mission is to “</a:t>
            </a:r>
            <a:r>
              <a:rPr lang="en-US" sz="1200" kern="1200" dirty="0">
                <a:solidFill>
                  <a:schemeClr val="tx1"/>
                </a:solidFill>
                <a:effectLst/>
                <a:latin typeface="+mn-lt"/>
                <a:ea typeface="+mn-ea"/>
                <a:cs typeface="+mn-cs"/>
              </a:rPr>
              <a:t>advance the profession by awarding scholarships for funding education and professional development in industrial hygiene and related disciplines”</a:t>
            </a:r>
            <a:endParaRPr lang="en-US" sz="1200" dirty="0"/>
          </a:p>
          <a:p>
            <a:endParaRPr lang="en-US" sz="1200" dirty="0"/>
          </a:p>
          <a:p>
            <a:r>
              <a:rPr lang="en-US" sz="1200" dirty="0"/>
              <a:t>Here are all of the great opportunities your local section can support the Foundation</a:t>
            </a:r>
          </a:p>
          <a:p>
            <a:endParaRPr lang="en-US" sz="1200" dirty="0"/>
          </a:p>
          <a:p>
            <a:r>
              <a:rPr lang="en-US" sz="1200" dirty="0"/>
              <a:t>If possible, set-up an Endowed Scholarship: minimum of $25k of funds need to be collected within a five year timeframe. And if you can’t make that level of commitment, set-up a one-time local section scholarship that will be awarded for a particular year. </a:t>
            </a:r>
          </a:p>
          <a:p>
            <a:endParaRPr lang="en-US" dirty="0"/>
          </a:p>
          <a:p>
            <a:endParaRPr lang="en-US" dirty="0"/>
          </a:p>
        </p:txBody>
      </p:sp>
      <p:sp>
        <p:nvSpPr>
          <p:cNvPr id="4" name="Slide Number Placeholder 3"/>
          <p:cNvSpPr>
            <a:spLocks noGrp="1"/>
          </p:cNvSpPr>
          <p:nvPr>
            <p:ph type="sldNum" sz="quarter" idx="10"/>
          </p:nvPr>
        </p:nvSpPr>
        <p:spPr/>
        <p:txBody>
          <a:bodyPr/>
          <a:lstStyle/>
          <a:p>
            <a:fld id="{3700CB88-CBA5-4439-A6A5-4CD074C23020}" type="slidenum">
              <a:rPr lang="en-US" smtClean="0"/>
              <a:t>43</a:t>
            </a:fld>
            <a:endParaRPr lang="en-US"/>
          </a:p>
        </p:txBody>
      </p:sp>
    </p:spTree>
    <p:extLst>
      <p:ext uri="{BB962C8B-B14F-4D97-AF65-F5344CB8AC3E}">
        <p14:creationId xmlns:p14="http://schemas.microsoft.com/office/powerpoint/2010/main" val="13220284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Endowed scholarships</a:t>
            </a:r>
            <a:r>
              <a:rPr lang="en-US" baseline="0" dirty="0"/>
              <a:t> are a minimum $25,000, which must be raised within a five year period; scholarships are awarded from the interest earned and never the endowed funds. A pass through is a minimum $1,000 scholarship and the funds are awarded for the particular scholarship year.</a:t>
            </a:r>
            <a:endParaRPr lang="en-US" dirty="0"/>
          </a:p>
        </p:txBody>
      </p:sp>
      <p:sp>
        <p:nvSpPr>
          <p:cNvPr id="4" name="Slide Number Placeholder 3"/>
          <p:cNvSpPr>
            <a:spLocks noGrp="1"/>
          </p:cNvSpPr>
          <p:nvPr>
            <p:ph type="sldNum" sz="quarter" idx="10"/>
          </p:nvPr>
        </p:nvSpPr>
        <p:spPr/>
        <p:txBody>
          <a:bodyPr/>
          <a:lstStyle/>
          <a:p>
            <a:fld id="{3700CB88-CBA5-4439-A6A5-4CD074C23020}" type="slidenum">
              <a:rPr lang="en-US" smtClean="0"/>
              <a:t>44</a:t>
            </a:fld>
            <a:endParaRPr lang="en-US"/>
          </a:p>
        </p:txBody>
      </p:sp>
    </p:spTree>
    <p:extLst>
      <p:ext uri="{BB962C8B-B14F-4D97-AF65-F5344CB8AC3E}">
        <p14:creationId xmlns:p14="http://schemas.microsoft.com/office/powerpoint/2010/main" val="31103220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00CB88-CBA5-4439-A6A5-4CD074C23020}" type="slidenum">
              <a:rPr lang="en-US" smtClean="0"/>
              <a:t>45</a:t>
            </a:fld>
            <a:endParaRPr lang="en-US"/>
          </a:p>
        </p:txBody>
      </p:sp>
    </p:spTree>
    <p:extLst>
      <p:ext uri="{BB962C8B-B14F-4D97-AF65-F5344CB8AC3E}">
        <p14:creationId xmlns:p14="http://schemas.microsoft.com/office/powerpoint/2010/main" val="25888777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969965-9E99-4E32-ABB6-5B2013106541}" type="slidenum">
              <a:rPr lang="en-US" smtClean="0"/>
              <a:t>46</a:t>
            </a:fld>
            <a:endParaRPr lang="en-US"/>
          </a:p>
        </p:txBody>
      </p:sp>
    </p:spTree>
    <p:extLst>
      <p:ext uri="{BB962C8B-B14F-4D97-AF65-F5344CB8AC3E}">
        <p14:creationId xmlns:p14="http://schemas.microsoft.com/office/powerpoint/2010/main" val="11771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Services available to AIHA National members only</a:t>
            </a:r>
          </a:p>
        </p:txBody>
      </p:sp>
      <p:sp>
        <p:nvSpPr>
          <p:cNvPr id="4" name="Slide Number Placeholder 3"/>
          <p:cNvSpPr>
            <a:spLocks noGrp="1"/>
          </p:cNvSpPr>
          <p:nvPr>
            <p:ph type="sldNum" sz="quarter" idx="10"/>
          </p:nvPr>
        </p:nvSpPr>
        <p:spPr/>
        <p:txBody>
          <a:bodyPr/>
          <a:lstStyle/>
          <a:p>
            <a:fld id="{8A54365F-41C3-46AF-B8B8-94D5104050AA}" type="slidenum">
              <a:rPr lang="en-US" smtClean="0"/>
              <a:t>47</a:t>
            </a:fld>
            <a:endParaRPr lang="en-US"/>
          </a:p>
        </p:txBody>
      </p:sp>
    </p:spTree>
    <p:extLst>
      <p:ext uri="{BB962C8B-B14F-4D97-AF65-F5344CB8AC3E}">
        <p14:creationId xmlns:p14="http://schemas.microsoft.com/office/powerpoint/2010/main" val="2309734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Services available to AIHA National members only</a:t>
            </a:r>
          </a:p>
          <a:p>
            <a:endParaRPr lang="en-US" dirty="0"/>
          </a:p>
        </p:txBody>
      </p:sp>
      <p:sp>
        <p:nvSpPr>
          <p:cNvPr id="4" name="Slide Number Placeholder 3"/>
          <p:cNvSpPr>
            <a:spLocks noGrp="1"/>
          </p:cNvSpPr>
          <p:nvPr>
            <p:ph type="sldNum" sz="quarter" idx="10"/>
          </p:nvPr>
        </p:nvSpPr>
        <p:spPr/>
        <p:txBody>
          <a:bodyPr/>
          <a:lstStyle/>
          <a:p>
            <a:fld id="{8A54365F-41C3-46AF-B8B8-94D5104050AA}" type="slidenum">
              <a:rPr lang="en-US" smtClean="0"/>
              <a:t>48</a:t>
            </a:fld>
            <a:endParaRPr lang="en-US"/>
          </a:p>
        </p:txBody>
      </p:sp>
    </p:spTree>
    <p:extLst>
      <p:ext uri="{BB962C8B-B14F-4D97-AF65-F5344CB8AC3E}">
        <p14:creationId xmlns:p14="http://schemas.microsoft.com/office/powerpoint/2010/main" val="2309734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70412" cy="3429000"/>
          </a:xfrm>
        </p:spPr>
      </p:sp>
      <p:sp>
        <p:nvSpPr>
          <p:cNvPr id="3" name="Notes Placeholder 2"/>
          <p:cNvSpPr>
            <a:spLocks noGrp="1"/>
          </p:cNvSpPr>
          <p:nvPr>
            <p:ph type="body" idx="1"/>
          </p:nvPr>
        </p:nvSpPr>
        <p:spPr/>
        <p:txBody>
          <a:bodyPr/>
          <a:lstStyle/>
          <a:p>
            <a:r>
              <a:rPr lang="en-US" sz="1000" b="0" dirty="0"/>
              <a:t>AIHA offers a mentoring program.</a:t>
            </a:r>
            <a:r>
              <a:rPr lang="en-US" sz="1000" b="0" baseline="0" dirty="0"/>
              <a:t> </a:t>
            </a:r>
            <a:r>
              <a:rPr lang="en-US" sz="1000" b="0" dirty="0"/>
              <a:t>The program was developed to provide student members and early to mid-career professionals with mentors to assist them in their career development and to provide them with professional guidance. Matches primarily based upon geographic location followed by </a:t>
            </a:r>
            <a:r>
              <a:rPr lang="en-US" altLang="en-US" sz="1000" b="0" dirty="0"/>
              <a:t> professional interests and personal interests/hobbies</a:t>
            </a:r>
            <a:r>
              <a:rPr lang="en-US" altLang="en-US" sz="1000" b="0" baseline="0" dirty="0"/>
              <a:t>. </a:t>
            </a:r>
            <a:r>
              <a:rPr lang="en-US" sz="1000" b="0" dirty="0"/>
              <a:t>We encourage participants to meet at least once a month either virtually, f2f, or via phone and that you maintain your relationship for one year. </a:t>
            </a:r>
          </a:p>
        </p:txBody>
      </p:sp>
      <p:sp>
        <p:nvSpPr>
          <p:cNvPr id="4" name="Slide Number Placeholder 3"/>
          <p:cNvSpPr>
            <a:spLocks noGrp="1"/>
          </p:cNvSpPr>
          <p:nvPr>
            <p:ph type="sldNum" sz="quarter" idx="10"/>
          </p:nvPr>
        </p:nvSpPr>
        <p:spPr/>
        <p:txBody>
          <a:bodyPr/>
          <a:lstStyle/>
          <a:p>
            <a:fld id="{35E678ED-FFF9-44CE-9518-2F509915B2A3}" type="slidenum">
              <a:rPr lang="en-US" smtClean="0"/>
              <a:t>49</a:t>
            </a:fld>
            <a:endParaRPr lang="en-US" dirty="0"/>
          </a:p>
        </p:txBody>
      </p:sp>
    </p:spTree>
    <p:extLst>
      <p:ext uri="{BB962C8B-B14F-4D97-AF65-F5344CB8AC3E}">
        <p14:creationId xmlns:p14="http://schemas.microsoft.com/office/powerpoint/2010/main" val="19138470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70412" cy="3429000"/>
          </a:xfrm>
        </p:spPr>
      </p:sp>
      <p:sp>
        <p:nvSpPr>
          <p:cNvPr id="3" name="Notes Placeholder 2"/>
          <p:cNvSpPr>
            <a:spLocks noGrp="1"/>
          </p:cNvSpPr>
          <p:nvPr>
            <p:ph type="body" idx="1"/>
          </p:nvPr>
        </p:nvSpPr>
        <p:spPr/>
        <p:txBody>
          <a:bodyPr/>
          <a:lstStyle/>
          <a:p>
            <a:r>
              <a:rPr lang="en-US" sz="1000" b="0" dirty="0"/>
              <a:t>We have many challenges ahead of us to remain a sustainable and thriving organization.  Here are just a few that are on AIHA CEO’s radar.</a:t>
            </a:r>
          </a:p>
        </p:txBody>
      </p:sp>
      <p:sp>
        <p:nvSpPr>
          <p:cNvPr id="4" name="Slide Number Placeholder 3"/>
          <p:cNvSpPr>
            <a:spLocks noGrp="1"/>
          </p:cNvSpPr>
          <p:nvPr>
            <p:ph type="sldNum" sz="quarter" idx="10"/>
          </p:nvPr>
        </p:nvSpPr>
        <p:spPr/>
        <p:txBody>
          <a:bodyPr/>
          <a:lstStyle/>
          <a:p>
            <a:fld id="{35E678ED-FFF9-44CE-9518-2F509915B2A3}" type="slidenum">
              <a:rPr lang="en-US" smtClean="0"/>
              <a:t>50</a:t>
            </a:fld>
            <a:endParaRPr lang="en-US" dirty="0"/>
          </a:p>
        </p:txBody>
      </p:sp>
    </p:spTree>
    <p:extLst>
      <p:ext uri="{BB962C8B-B14F-4D97-AF65-F5344CB8AC3E}">
        <p14:creationId xmlns:p14="http://schemas.microsoft.com/office/powerpoint/2010/main" val="8306766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70412" cy="3429000"/>
          </a:xfrm>
        </p:spPr>
      </p:sp>
      <p:sp>
        <p:nvSpPr>
          <p:cNvPr id="3" name="Notes Placeholder 2"/>
          <p:cNvSpPr>
            <a:spLocks noGrp="1"/>
          </p:cNvSpPr>
          <p:nvPr>
            <p:ph type="body" idx="1"/>
          </p:nvPr>
        </p:nvSpPr>
        <p:spPr/>
        <p:txBody>
          <a:bodyPr/>
          <a:lstStyle/>
          <a:p>
            <a:r>
              <a:rPr lang="en-US" sz="1000" b="0" dirty="0"/>
              <a:t>We have many challenges ahead of us to remain a sustainable and thriving organization.  Here are just a few that are on AIHA CEO’s radar.</a:t>
            </a:r>
          </a:p>
        </p:txBody>
      </p:sp>
      <p:sp>
        <p:nvSpPr>
          <p:cNvPr id="4" name="Slide Number Placeholder 3"/>
          <p:cNvSpPr>
            <a:spLocks noGrp="1"/>
          </p:cNvSpPr>
          <p:nvPr>
            <p:ph type="sldNum" sz="quarter" idx="10"/>
          </p:nvPr>
        </p:nvSpPr>
        <p:spPr/>
        <p:txBody>
          <a:bodyPr/>
          <a:lstStyle/>
          <a:p>
            <a:fld id="{35E678ED-FFF9-44CE-9518-2F509915B2A3}" type="slidenum">
              <a:rPr lang="en-US" smtClean="0"/>
              <a:t>51</a:t>
            </a:fld>
            <a:endParaRPr lang="en-US" dirty="0"/>
          </a:p>
        </p:txBody>
      </p:sp>
    </p:spTree>
    <p:extLst>
      <p:ext uri="{BB962C8B-B14F-4D97-AF65-F5344CB8AC3E}">
        <p14:creationId xmlns:p14="http://schemas.microsoft.com/office/powerpoint/2010/main" val="33821447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70412" cy="3429000"/>
          </a:xfrm>
        </p:spPr>
      </p:sp>
      <p:sp>
        <p:nvSpPr>
          <p:cNvPr id="3" name="Notes Placeholder 2"/>
          <p:cNvSpPr>
            <a:spLocks noGrp="1"/>
          </p:cNvSpPr>
          <p:nvPr>
            <p:ph type="body" idx="1"/>
          </p:nvPr>
        </p:nvSpPr>
        <p:spPr/>
        <p:txBody>
          <a:bodyPr/>
          <a:lstStyle/>
          <a:p>
            <a:r>
              <a:rPr lang="en-US" sz="1000" b="0" dirty="0"/>
              <a:t>We have many challenges ahead of us to remain a sustainable and thriving organization.  Here are just a few that are on AIHA CEO’s radar.</a:t>
            </a:r>
          </a:p>
        </p:txBody>
      </p:sp>
      <p:sp>
        <p:nvSpPr>
          <p:cNvPr id="4" name="Slide Number Placeholder 3"/>
          <p:cNvSpPr>
            <a:spLocks noGrp="1"/>
          </p:cNvSpPr>
          <p:nvPr>
            <p:ph type="sldNum" sz="quarter" idx="10"/>
          </p:nvPr>
        </p:nvSpPr>
        <p:spPr/>
        <p:txBody>
          <a:bodyPr/>
          <a:lstStyle/>
          <a:p>
            <a:fld id="{35E678ED-FFF9-44CE-9518-2F509915B2A3}" type="slidenum">
              <a:rPr lang="en-US" smtClean="0"/>
              <a:t>52</a:t>
            </a:fld>
            <a:endParaRPr lang="en-US" dirty="0"/>
          </a:p>
        </p:txBody>
      </p:sp>
    </p:spTree>
    <p:extLst>
      <p:ext uri="{BB962C8B-B14F-4D97-AF65-F5344CB8AC3E}">
        <p14:creationId xmlns:p14="http://schemas.microsoft.com/office/powerpoint/2010/main" val="2688107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There have been reported tensions between AIHA National and our local sections.  We are taking steps to remedy this.</a:t>
            </a:r>
          </a:p>
        </p:txBody>
      </p:sp>
      <p:sp>
        <p:nvSpPr>
          <p:cNvPr id="4" name="Slide Number Placeholder 3"/>
          <p:cNvSpPr>
            <a:spLocks noGrp="1"/>
          </p:cNvSpPr>
          <p:nvPr>
            <p:ph type="sldNum" sz="quarter" idx="10"/>
          </p:nvPr>
        </p:nvSpPr>
        <p:spPr/>
        <p:txBody>
          <a:bodyPr/>
          <a:lstStyle/>
          <a:p>
            <a:fld id="{EB969965-9E99-4E32-ABB6-5B2013106541}" type="slidenum">
              <a:rPr lang="en-US" smtClean="0"/>
              <a:t>5</a:t>
            </a:fld>
            <a:endParaRPr lang="en-US"/>
          </a:p>
        </p:txBody>
      </p:sp>
    </p:spTree>
    <p:extLst>
      <p:ext uri="{BB962C8B-B14F-4D97-AF65-F5344CB8AC3E}">
        <p14:creationId xmlns:p14="http://schemas.microsoft.com/office/powerpoint/2010/main" val="2566986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70412" cy="3429000"/>
          </a:xfrm>
        </p:spPr>
      </p:sp>
      <p:sp>
        <p:nvSpPr>
          <p:cNvPr id="3" name="Notes Placeholder 2"/>
          <p:cNvSpPr>
            <a:spLocks noGrp="1"/>
          </p:cNvSpPr>
          <p:nvPr>
            <p:ph type="body" idx="1"/>
          </p:nvPr>
        </p:nvSpPr>
        <p:spPr/>
        <p:txBody>
          <a:bodyPr/>
          <a:lstStyle/>
          <a:p>
            <a:r>
              <a:rPr lang="en-US" sz="1000" b="0" dirty="0"/>
              <a:t>We have many challenges ahead of us to remain a sustainable and thriving organization.  Here are just a few that are on AIHA CEO’s radar.</a:t>
            </a:r>
          </a:p>
        </p:txBody>
      </p:sp>
      <p:sp>
        <p:nvSpPr>
          <p:cNvPr id="4" name="Slide Number Placeholder 3"/>
          <p:cNvSpPr>
            <a:spLocks noGrp="1"/>
          </p:cNvSpPr>
          <p:nvPr>
            <p:ph type="sldNum" sz="quarter" idx="10"/>
          </p:nvPr>
        </p:nvSpPr>
        <p:spPr/>
        <p:txBody>
          <a:bodyPr/>
          <a:lstStyle/>
          <a:p>
            <a:fld id="{35E678ED-FFF9-44CE-9518-2F509915B2A3}" type="slidenum">
              <a:rPr lang="en-US" smtClean="0"/>
              <a:t>53</a:t>
            </a:fld>
            <a:endParaRPr lang="en-US" dirty="0"/>
          </a:p>
        </p:txBody>
      </p:sp>
    </p:spTree>
    <p:extLst>
      <p:ext uri="{BB962C8B-B14F-4D97-AF65-F5344CB8AC3E}">
        <p14:creationId xmlns:p14="http://schemas.microsoft.com/office/powerpoint/2010/main" val="24689084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3121A819-3210-43D2-A178-50CB77E56603}" type="slidenum">
              <a:rPr lang="en-US" smtClean="0"/>
              <a:t>54</a:t>
            </a:fld>
            <a:endParaRPr lang="en-US"/>
          </a:p>
        </p:txBody>
      </p:sp>
    </p:spTree>
    <p:extLst>
      <p:ext uri="{BB962C8B-B14F-4D97-AF65-F5344CB8AC3E}">
        <p14:creationId xmlns:p14="http://schemas.microsoft.com/office/powerpoint/2010/main" val="2481504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3700CB88-CBA5-4439-A6A5-4CD074C23020}" type="slidenum">
              <a:rPr lang="en-US" smtClean="0"/>
              <a:t>6</a:t>
            </a:fld>
            <a:endParaRPr lang="en-US"/>
          </a:p>
        </p:txBody>
      </p:sp>
    </p:spTree>
    <p:extLst>
      <p:ext uri="{BB962C8B-B14F-4D97-AF65-F5344CB8AC3E}">
        <p14:creationId xmlns:p14="http://schemas.microsoft.com/office/powerpoint/2010/main" val="1649026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aseline="0" dirty="0"/>
              <a:t>Introducing our new Premier Partners organizational membership program exclusively designed for Local Sections.  Here, a Local Section can pick and choose what is of value to them.  The benefits are based on research conducted across Local Sections and built around what is of greatest value/interest to you.  It is NOT a one size fits all approach. </a:t>
            </a:r>
            <a:endParaRPr lang="en-US" dirty="0"/>
          </a:p>
        </p:txBody>
      </p:sp>
      <p:sp>
        <p:nvSpPr>
          <p:cNvPr id="4" name="Slide Number Placeholder 3"/>
          <p:cNvSpPr>
            <a:spLocks noGrp="1"/>
          </p:cNvSpPr>
          <p:nvPr>
            <p:ph type="sldNum" sz="quarter" idx="10"/>
          </p:nvPr>
        </p:nvSpPr>
        <p:spPr/>
        <p:txBody>
          <a:bodyPr/>
          <a:lstStyle/>
          <a:p>
            <a:fld id="{3700CB88-CBA5-4439-A6A5-4CD074C23020}" type="slidenum">
              <a:rPr lang="en-US" smtClean="0"/>
              <a:t>7</a:t>
            </a:fld>
            <a:endParaRPr lang="en-US"/>
          </a:p>
        </p:txBody>
      </p:sp>
    </p:spTree>
    <p:extLst>
      <p:ext uri="{BB962C8B-B14F-4D97-AF65-F5344CB8AC3E}">
        <p14:creationId xmlns:p14="http://schemas.microsoft.com/office/powerpoint/2010/main" val="118159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000" dirty="0">
                <a:latin typeface="Calibri" panose="020F0502020204030204" pitchFamily="34" charset="0"/>
              </a:rPr>
              <a:t>Local Sections can customize a package that meets the needs of their members. Each Local Section has the option to pick up to five (5) ala-a-carte items, each featuring exclusive cost savings.</a:t>
            </a:r>
          </a:p>
          <a:p>
            <a:pPr marL="171450" indent="-171450">
              <a:buFont typeface="Arial" panose="020B0604020202020204" pitchFamily="34" charset="0"/>
              <a:buChar char="•"/>
            </a:pPr>
            <a:endParaRPr lang="en-US" sz="1000" baseline="0"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700CB88-CBA5-4439-A6A5-4CD074C23020}" type="slidenum">
              <a:rPr lang="en-US" smtClean="0"/>
              <a:t>8</a:t>
            </a:fld>
            <a:endParaRPr lang="en-US"/>
          </a:p>
        </p:txBody>
      </p:sp>
    </p:spTree>
    <p:extLst>
      <p:ext uri="{BB962C8B-B14F-4D97-AF65-F5344CB8AC3E}">
        <p14:creationId xmlns:p14="http://schemas.microsoft.com/office/powerpoint/2010/main" val="4156659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intangible benefits as well, and as you can see, the program reflects two elements of the AIHA’s strategic plan.  For more info, contact Laurie.</a:t>
            </a:r>
          </a:p>
        </p:txBody>
      </p:sp>
      <p:sp>
        <p:nvSpPr>
          <p:cNvPr id="4" name="Slide Number Placeholder 3"/>
          <p:cNvSpPr>
            <a:spLocks noGrp="1"/>
          </p:cNvSpPr>
          <p:nvPr>
            <p:ph type="sldNum" sz="quarter" idx="10"/>
          </p:nvPr>
        </p:nvSpPr>
        <p:spPr/>
        <p:txBody>
          <a:bodyPr/>
          <a:lstStyle/>
          <a:p>
            <a:fld id="{3700CB88-CBA5-4439-A6A5-4CD074C23020}" type="slidenum">
              <a:rPr lang="en-US" smtClean="0"/>
              <a:t>9</a:t>
            </a:fld>
            <a:endParaRPr lang="en-US"/>
          </a:p>
        </p:txBody>
      </p:sp>
    </p:spTree>
    <p:extLst>
      <p:ext uri="{BB962C8B-B14F-4D97-AF65-F5344CB8AC3E}">
        <p14:creationId xmlns:p14="http://schemas.microsoft.com/office/powerpoint/2010/main" val="2780427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AIHA National is committed to exploring the merits of launching a new Virtual Section, designed to complement (not compete) with bricks and mortar Local Sections.  We’ll be holding a facilitated meeting to discuss further in Q1.  In addition, we’ll be holding a second meeting to discuss on a broader level how to improve relations between National and Local Sections. Look for this meeting in July 2018.</a:t>
            </a:r>
          </a:p>
        </p:txBody>
      </p:sp>
      <p:sp>
        <p:nvSpPr>
          <p:cNvPr id="4" name="Slide Number Placeholder 3"/>
          <p:cNvSpPr>
            <a:spLocks noGrp="1"/>
          </p:cNvSpPr>
          <p:nvPr>
            <p:ph type="sldNum" sz="quarter" idx="10"/>
          </p:nvPr>
        </p:nvSpPr>
        <p:spPr/>
        <p:txBody>
          <a:bodyPr/>
          <a:lstStyle/>
          <a:p>
            <a:fld id="{3700CB88-CBA5-4439-A6A5-4CD074C23020}" type="slidenum">
              <a:rPr lang="en-US" smtClean="0"/>
              <a:t>10</a:t>
            </a:fld>
            <a:endParaRPr lang="en-US"/>
          </a:p>
        </p:txBody>
      </p:sp>
    </p:spTree>
    <p:extLst>
      <p:ext uri="{BB962C8B-B14F-4D97-AF65-F5344CB8AC3E}">
        <p14:creationId xmlns:p14="http://schemas.microsoft.com/office/powerpoint/2010/main" val="2148269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95401"/>
            <a:ext cx="7772400" cy="2305050"/>
          </a:xfrm>
        </p:spPr>
        <p:txBody>
          <a:bodyPr/>
          <a:lstStyle>
            <a:lvl1pPr>
              <a:defRPr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3886200"/>
            <a:ext cx="6400800" cy="175260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22B09CC-D811-4C31-AA19-80414DCF38E7}" type="datetimeFigureOut">
              <a:rPr lang="en-US" smtClean="0"/>
              <a:t>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453A72-5098-426B-8F04-7A9C9FF90357}" type="slidenum">
              <a:rPr lang="en-US" smtClean="0"/>
              <a:t>‹#›</a:t>
            </a:fld>
            <a:endParaRPr lang="en-US"/>
          </a:p>
        </p:txBody>
      </p:sp>
    </p:spTree>
    <p:extLst>
      <p:ext uri="{BB962C8B-B14F-4D97-AF65-F5344CB8AC3E}">
        <p14:creationId xmlns:p14="http://schemas.microsoft.com/office/powerpoint/2010/main" val="3026904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2B09CC-D811-4C31-AA19-80414DCF38E7}" type="datetimeFigureOut">
              <a:rPr lang="en-US" smtClean="0"/>
              <a:t>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453A72-5098-426B-8F04-7A9C9FF90357}" type="slidenum">
              <a:rPr lang="en-US" smtClean="0"/>
              <a:t>‹#›</a:t>
            </a:fld>
            <a:endParaRPr lang="en-US"/>
          </a:p>
        </p:txBody>
      </p:sp>
    </p:spTree>
    <p:extLst>
      <p:ext uri="{BB962C8B-B14F-4D97-AF65-F5344CB8AC3E}">
        <p14:creationId xmlns:p14="http://schemas.microsoft.com/office/powerpoint/2010/main" val="424090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2B09CC-D811-4C31-AA19-80414DCF38E7}" type="datetimeFigureOut">
              <a:rPr lang="en-US" smtClean="0"/>
              <a:t>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453A72-5098-426B-8F04-7A9C9FF90357}" type="slidenum">
              <a:rPr lang="en-US" smtClean="0"/>
              <a:t>‹#›</a:t>
            </a:fld>
            <a:endParaRPr lang="en-US"/>
          </a:p>
        </p:txBody>
      </p:sp>
    </p:spTree>
    <p:extLst>
      <p:ext uri="{BB962C8B-B14F-4D97-AF65-F5344CB8AC3E}">
        <p14:creationId xmlns:p14="http://schemas.microsoft.com/office/powerpoint/2010/main" val="2442611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2355783-50E9-45AE-A8CD-1D8FA587F93B}" type="datetimeFigureOut">
              <a:rPr lang="en-US" smtClean="0"/>
              <a:t>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6DDBB7-096E-4080-8A0C-C1F43DE9BC0F}" type="slidenum">
              <a:rPr lang="en-US" smtClean="0"/>
              <a:t>‹#›</a:t>
            </a:fld>
            <a:endParaRPr lang="en-US"/>
          </a:p>
        </p:txBody>
      </p:sp>
    </p:spTree>
    <p:extLst>
      <p:ext uri="{BB962C8B-B14F-4D97-AF65-F5344CB8AC3E}">
        <p14:creationId xmlns:p14="http://schemas.microsoft.com/office/powerpoint/2010/main" val="4237252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355783-50E9-45AE-A8CD-1D8FA587F93B}" type="datetimeFigureOut">
              <a:rPr lang="en-US" smtClean="0"/>
              <a:t>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6DDBB7-096E-4080-8A0C-C1F43DE9BC0F}" type="slidenum">
              <a:rPr lang="en-US" smtClean="0"/>
              <a:t>‹#›</a:t>
            </a:fld>
            <a:endParaRPr lang="en-US"/>
          </a:p>
        </p:txBody>
      </p:sp>
    </p:spTree>
    <p:extLst>
      <p:ext uri="{BB962C8B-B14F-4D97-AF65-F5344CB8AC3E}">
        <p14:creationId xmlns:p14="http://schemas.microsoft.com/office/powerpoint/2010/main" val="36010216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355783-50E9-45AE-A8CD-1D8FA587F93B}" type="datetimeFigureOut">
              <a:rPr lang="en-US" smtClean="0"/>
              <a:t>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6DDBB7-096E-4080-8A0C-C1F43DE9BC0F}" type="slidenum">
              <a:rPr lang="en-US" smtClean="0"/>
              <a:t>‹#›</a:t>
            </a:fld>
            <a:endParaRPr lang="en-US"/>
          </a:p>
        </p:txBody>
      </p:sp>
    </p:spTree>
    <p:extLst>
      <p:ext uri="{BB962C8B-B14F-4D97-AF65-F5344CB8AC3E}">
        <p14:creationId xmlns:p14="http://schemas.microsoft.com/office/powerpoint/2010/main" val="21166196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355783-50E9-45AE-A8CD-1D8FA587F93B}" type="datetimeFigureOut">
              <a:rPr lang="en-US" smtClean="0"/>
              <a:t>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6DDBB7-096E-4080-8A0C-C1F43DE9BC0F}" type="slidenum">
              <a:rPr lang="en-US" smtClean="0"/>
              <a:t>‹#›</a:t>
            </a:fld>
            <a:endParaRPr lang="en-US"/>
          </a:p>
        </p:txBody>
      </p:sp>
    </p:spTree>
    <p:extLst>
      <p:ext uri="{BB962C8B-B14F-4D97-AF65-F5344CB8AC3E}">
        <p14:creationId xmlns:p14="http://schemas.microsoft.com/office/powerpoint/2010/main" val="31387358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355783-50E9-45AE-A8CD-1D8FA587F93B}" type="datetimeFigureOut">
              <a:rPr lang="en-US" smtClean="0"/>
              <a:t>2/6/2018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6DDBB7-096E-4080-8A0C-C1F43DE9BC0F}" type="slidenum">
              <a:rPr lang="en-US" smtClean="0"/>
              <a:t>‹#›</a:t>
            </a:fld>
            <a:endParaRPr lang="en-US"/>
          </a:p>
        </p:txBody>
      </p:sp>
    </p:spTree>
    <p:extLst>
      <p:ext uri="{BB962C8B-B14F-4D97-AF65-F5344CB8AC3E}">
        <p14:creationId xmlns:p14="http://schemas.microsoft.com/office/powerpoint/2010/main" val="20286694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355783-50E9-45AE-A8CD-1D8FA587F93B}" type="datetimeFigureOut">
              <a:rPr lang="en-US" smtClean="0"/>
              <a:t>2/6/2018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6DDBB7-096E-4080-8A0C-C1F43DE9BC0F}" type="slidenum">
              <a:rPr lang="en-US" smtClean="0"/>
              <a:t>‹#›</a:t>
            </a:fld>
            <a:endParaRPr lang="en-US"/>
          </a:p>
        </p:txBody>
      </p:sp>
    </p:spTree>
    <p:extLst>
      <p:ext uri="{BB962C8B-B14F-4D97-AF65-F5344CB8AC3E}">
        <p14:creationId xmlns:p14="http://schemas.microsoft.com/office/powerpoint/2010/main" val="2833842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355783-50E9-45AE-A8CD-1D8FA587F93B}" type="datetimeFigureOut">
              <a:rPr lang="en-US" smtClean="0"/>
              <a:t>2/6/2018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6DDBB7-096E-4080-8A0C-C1F43DE9BC0F}" type="slidenum">
              <a:rPr lang="en-US" smtClean="0"/>
              <a:t>‹#›</a:t>
            </a:fld>
            <a:endParaRPr lang="en-US"/>
          </a:p>
        </p:txBody>
      </p:sp>
    </p:spTree>
    <p:extLst>
      <p:ext uri="{BB962C8B-B14F-4D97-AF65-F5344CB8AC3E}">
        <p14:creationId xmlns:p14="http://schemas.microsoft.com/office/powerpoint/2010/main" val="10923781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2355783-50E9-45AE-A8CD-1D8FA587F93B}" type="datetimeFigureOut">
              <a:rPr lang="en-US" smtClean="0"/>
              <a:t>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6DDBB7-096E-4080-8A0C-C1F43DE9BC0F}" type="slidenum">
              <a:rPr lang="en-US" smtClean="0"/>
              <a:t>‹#›</a:t>
            </a:fld>
            <a:endParaRPr lang="en-US"/>
          </a:p>
        </p:txBody>
      </p:sp>
    </p:spTree>
    <p:extLst>
      <p:ext uri="{BB962C8B-B14F-4D97-AF65-F5344CB8AC3E}">
        <p14:creationId xmlns:p14="http://schemas.microsoft.com/office/powerpoint/2010/main" val="347165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a:lvl1pPr>
          </a:lstStyle>
          <a:p>
            <a:fld id="{D22B09CC-D811-4C31-AA19-80414DCF38E7}" type="datetimeFigureOut">
              <a:rPr lang="en-US" smtClean="0"/>
              <a:pPr/>
              <a:t>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8453A72-5098-426B-8F04-7A9C9FF90357}" type="slidenum">
              <a:rPr lang="en-US" smtClean="0"/>
              <a:t>‹#›</a:t>
            </a:fld>
            <a:endParaRPr lang="en-US" dirty="0"/>
          </a:p>
        </p:txBody>
      </p:sp>
    </p:spTree>
    <p:extLst>
      <p:ext uri="{BB962C8B-B14F-4D97-AF65-F5344CB8AC3E}">
        <p14:creationId xmlns:p14="http://schemas.microsoft.com/office/powerpoint/2010/main" val="23971909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2355783-50E9-45AE-A8CD-1D8FA587F93B}" type="datetimeFigureOut">
              <a:rPr lang="en-US" smtClean="0"/>
              <a:t>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6DDBB7-096E-4080-8A0C-C1F43DE9BC0F}" type="slidenum">
              <a:rPr lang="en-US" smtClean="0"/>
              <a:t>‹#›</a:t>
            </a:fld>
            <a:endParaRPr lang="en-US"/>
          </a:p>
        </p:txBody>
      </p:sp>
    </p:spTree>
    <p:extLst>
      <p:ext uri="{BB962C8B-B14F-4D97-AF65-F5344CB8AC3E}">
        <p14:creationId xmlns:p14="http://schemas.microsoft.com/office/powerpoint/2010/main" val="4171754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355783-50E9-45AE-A8CD-1D8FA587F93B}" type="datetimeFigureOut">
              <a:rPr lang="en-US" smtClean="0"/>
              <a:t>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6DDBB7-096E-4080-8A0C-C1F43DE9BC0F}" type="slidenum">
              <a:rPr lang="en-US" smtClean="0"/>
              <a:t>‹#›</a:t>
            </a:fld>
            <a:endParaRPr lang="en-US"/>
          </a:p>
        </p:txBody>
      </p:sp>
    </p:spTree>
    <p:extLst>
      <p:ext uri="{BB962C8B-B14F-4D97-AF65-F5344CB8AC3E}">
        <p14:creationId xmlns:p14="http://schemas.microsoft.com/office/powerpoint/2010/main" val="13535975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355783-50E9-45AE-A8CD-1D8FA587F93B}" type="datetimeFigureOut">
              <a:rPr lang="en-US" smtClean="0"/>
              <a:t>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6DDBB7-096E-4080-8A0C-C1F43DE9BC0F}" type="slidenum">
              <a:rPr lang="en-US" smtClean="0"/>
              <a:t>‹#›</a:t>
            </a:fld>
            <a:endParaRPr lang="en-US"/>
          </a:p>
        </p:txBody>
      </p:sp>
    </p:spTree>
    <p:extLst>
      <p:ext uri="{BB962C8B-B14F-4D97-AF65-F5344CB8AC3E}">
        <p14:creationId xmlns:p14="http://schemas.microsoft.com/office/powerpoint/2010/main" val="462113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95401"/>
            <a:ext cx="7772400" cy="2305050"/>
          </a:xfrm>
        </p:spPr>
        <p:txBody>
          <a:bodyPr/>
          <a:lstStyle>
            <a:lvl1pPr>
              <a:defRPr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3886200"/>
            <a:ext cx="6400800" cy="175260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22B09CC-D811-4C31-AA19-80414DCF38E7}" type="datetimeFigureOut">
              <a:rPr lang="en-US" smtClean="0"/>
              <a:t>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453A72-5098-426B-8F04-7A9C9FF90357}" type="slidenum">
              <a:rPr lang="en-US" smtClean="0"/>
              <a:t>‹#›</a:t>
            </a:fld>
            <a:endParaRPr lang="en-US"/>
          </a:p>
        </p:txBody>
      </p:sp>
    </p:spTree>
    <p:extLst>
      <p:ext uri="{BB962C8B-B14F-4D97-AF65-F5344CB8AC3E}">
        <p14:creationId xmlns:p14="http://schemas.microsoft.com/office/powerpoint/2010/main" val="8356190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a:lvl1pPr>
          </a:lstStyle>
          <a:p>
            <a:fld id="{D22B09CC-D811-4C31-AA19-80414DCF38E7}" type="datetimeFigureOut">
              <a:rPr lang="en-US" smtClean="0"/>
              <a:pPr/>
              <a:t>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8453A72-5098-426B-8F04-7A9C9FF90357}" type="slidenum">
              <a:rPr lang="en-US" smtClean="0"/>
              <a:t>‹#›</a:t>
            </a:fld>
            <a:endParaRPr lang="en-US" dirty="0"/>
          </a:p>
        </p:txBody>
      </p:sp>
    </p:spTree>
    <p:extLst>
      <p:ext uri="{BB962C8B-B14F-4D97-AF65-F5344CB8AC3E}">
        <p14:creationId xmlns:p14="http://schemas.microsoft.com/office/powerpoint/2010/main" val="21834384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2B09CC-D811-4C31-AA19-80414DCF38E7}" type="datetimeFigureOut">
              <a:rPr lang="en-US" smtClean="0"/>
              <a:t>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453A72-5098-426B-8F04-7A9C9FF90357}" type="slidenum">
              <a:rPr lang="en-US" smtClean="0"/>
              <a:t>‹#›</a:t>
            </a:fld>
            <a:endParaRPr lang="en-US"/>
          </a:p>
        </p:txBody>
      </p:sp>
    </p:spTree>
    <p:extLst>
      <p:ext uri="{BB962C8B-B14F-4D97-AF65-F5344CB8AC3E}">
        <p14:creationId xmlns:p14="http://schemas.microsoft.com/office/powerpoint/2010/main" val="28955384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22B09CC-D811-4C31-AA19-80414DCF38E7}" type="datetimeFigureOut">
              <a:rPr lang="en-US" smtClean="0"/>
              <a:t>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453A72-5098-426B-8F04-7A9C9FF90357}" type="slidenum">
              <a:rPr lang="en-US" smtClean="0"/>
              <a:t>‹#›</a:t>
            </a:fld>
            <a:endParaRPr lang="en-US"/>
          </a:p>
        </p:txBody>
      </p:sp>
    </p:spTree>
    <p:extLst>
      <p:ext uri="{BB962C8B-B14F-4D97-AF65-F5344CB8AC3E}">
        <p14:creationId xmlns:p14="http://schemas.microsoft.com/office/powerpoint/2010/main" val="12309434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22B09CC-D811-4C31-AA19-80414DCF38E7}" type="datetimeFigureOut">
              <a:rPr lang="en-US" smtClean="0"/>
              <a:t>2/6/2018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453A72-5098-426B-8F04-7A9C9FF90357}" type="slidenum">
              <a:rPr lang="en-US" smtClean="0"/>
              <a:t>‹#›</a:t>
            </a:fld>
            <a:endParaRPr lang="en-US"/>
          </a:p>
        </p:txBody>
      </p:sp>
    </p:spTree>
    <p:extLst>
      <p:ext uri="{BB962C8B-B14F-4D97-AF65-F5344CB8AC3E}">
        <p14:creationId xmlns:p14="http://schemas.microsoft.com/office/powerpoint/2010/main" val="17471356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22B09CC-D811-4C31-AA19-80414DCF38E7}" type="datetimeFigureOut">
              <a:rPr lang="en-US" smtClean="0"/>
              <a:t>2/6/2018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453A72-5098-426B-8F04-7A9C9FF90357}" type="slidenum">
              <a:rPr lang="en-US" smtClean="0"/>
              <a:t>‹#›</a:t>
            </a:fld>
            <a:endParaRPr lang="en-US"/>
          </a:p>
        </p:txBody>
      </p:sp>
    </p:spTree>
    <p:extLst>
      <p:ext uri="{BB962C8B-B14F-4D97-AF65-F5344CB8AC3E}">
        <p14:creationId xmlns:p14="http://schemas.microsoft.com/office/powerpoint/2010/main" val="28814362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2B09CC-D811-4C31-AA19-80414DCF38E7}" type="datetimeFigureOut">
              <a:rPr lang="en-US" smtClean="0"/>
              <a:t>2/6/2018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453A72-5098-426B-8F04-7A9C9FF90357}" type="slidenum">
              <a:rPr lang="en-US" smtClean="0"/>
              <a:t>‹#›</a:t>
            </a:fld>
            <a:endParaRPr lang="en-US"/>
          </a:p>
        </p:txBody>
      </p:sp>
    </p:spTree>
    <p:extLst>
      <p:ext uri="{BB962C8B-B14F-4D97-AF65-F5344CB8AC3E}">
        <p14:creationId xmlns:p14="http://schemas.microsoft.com/office/powerpoint/2010/main" val="2053718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2B09CC-D811-4C31-AA19-80414DCF38E7}" type="datetimeFigureOut">
              <a:rPr lang="en-US" smtClean="0"/>
              <a:t>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453A72-5098-426B-8F04-7A9C9FF90357}" type="slidenum">
              <a:rPr lang="en-US" smtClean="0"/>
              <a:t>‹#›</a:t>
            </a:fld>
            <a:endParaRPr lang="en-US"/>
          </a:p>
        </p:txBody>
      </p:sp>
    </p:spTree>
    <p:extLst>
      <p:ext uri="{BB962C8B-B14F-4D97-AF65-F5344CB8AC3E}">
        <p14:creationId xmlns:p14="http://schemas.microsoft.com/office/powerpoint/2010/main" val="4821055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22B09CC-D811-4C31-AA19-80414DCF38E7}" type="datetimeFigureOut">
              <a:rPr lang="en-US" smtClean="0"/>
              <a:t>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453A72-5098-426B-8F04-7A9C9FF90357}" type="slidenum">
              <a:rPr lang="en-US" smtClean="0"/>
              <a:t>‹#›</a:t>
            </a:fld>
            <a:endParaRPr lang="en-US"/>
          </a:p>
        </p:txBody>
      </p:sp>
    </p:spTree>
    <p:extLst>
      <p:ext uri="{BB962C8B-B14F-4D97-AF65-F5344CB8AC3E}">
        <p14:creationId xmlns:p14="http://schemas.microsoft.com/office/powerpoint/2010/main" val="41732349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22B09CC-D811-4C31-AA19-80414DCF38E7}" type="datetimeFigureOut">
              <a:rPr lang="en-US" smtClean="0"/>
              <a:t>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453A72-5098-426B-8F04-7A9C9FF90357}" type="slidenum">
              <a:rPr lang="en-US" smtClean="0"/>
              <a:t>‹#›</a:t>
            </a:fld>
            <a:endParaRPr lang="en-US"/>
          </a:p>
        </p:txBody>
      </p:sp>
    </p:spTree>
    <p:extLst>
      <p:ext uri="{BB962C8B-B14F-4D97-AF65-F5344CB8AC3E}">
        <p14:creationId xmlns:p14="http://schemas.microsoft.com/office/powerpoint/2010/main" val="3348609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2B09CC-D811-4C31-AA19-80414DCF38E7}" type="datetimeFigureOut">
              <a:rPr lang="en-US" smtClean="0"/>
              <a:t>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453A72-5098-426B-8F04-7A9C9FF90357}" type="slidenum">
              <a:rPr lang="en-US" smtClean="0"/>
              <a:t>‹#›</a:t>
            </a:fld>
            <a:endParaRPr lang="en-US"/>
          </a:p>
        </p:txBody>
      </p:sp>
    </p:spTree>
    <p:extLst>
      <p:ext uri="{BB962C8B-B14F-4D97-AF65-F5344CB8AC3E}">
        <p14:creationId xmlns:p14="http://schemas.microsoft.com/office/powerpoint/2010/main" val="37619654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2B09CC-D811-4C31-AA19-80414DCF38E7}" type="datetimeFigureOut">
              <a:rPr lang="en-US" smtClean="0"/>
              <a:t>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453A72-5098-426B-8F04-7A9C9FF90357}" type="slidenum">
              <a:rPr lang="en-US" smtClean="0"/>
              <a:t>‹#›</a:t>
            </a:fld>
            <a:endParaRPr lang="en-US"/>
          </a:p>
        </p:txBody>
      </p:sp>
    </p:spTree>
    <p:extLst>
      <p:ext uri="{BB962C8B-B14F-4D97-AF65-F5344CB8AC3E}">
        <p14:creationId xmlns:p14="http://schemas.microsoft.com/office/powerpoint/2010/main" val="2061155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22B09CC-D811-4C31-AA19-80414DCF38E7}" type="datetimeFigureOut">
              <a:rPr lang="en-US" smtClean="0"/>
              <a:t>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453A72-5098-426B-8F04-7A9C9FF90357}" type="slidenum">
              <a:rPr lang="en-US" smtClean="0"/>
              <a:t>‹#›</a:t>
            </a:fld>
            <a:endParaRPr lang="en-US"/>
          </a:p>
        </p:txBody>
      </p:sp>
    </p:spTree>
    <p:extLst>
      <p:ext uri="{BB962C8B-B14F-4D97-AF65-F5344CB8AC3E}">
        <p14:creationId xmlns:p14="http://schemas.microsoft.com/office/powerpoint/2010/main" val="4161098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22B09CC-D811-4C31-AA19-80414DCF38E7}" type="datetimeFigureOut">
              <a:rPr lang="en-US" smtClean="0"/>
              <a:t>2/6/2018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453A72-5098-426B-8F04-7A9C9FF90357}" type="slidenum">
              <a:rPr lang="en-US" smtClean="0"/>
              <a:t>‹#›</a:t>
            </a:fld>
            <a:endParaRPr lang="en-US"/>
          </a:p>
        </p:txBody>
      </p:sp>
    </p:spTree>
    <p:extLst>
      <p:ext uri="{BB962C8B-B14F-4D97-AF65-F5344CB8AC3E}">
        <p14:creationId xmlns:p14="http://schemas.microsoft.com/office/powerpoint/2010/main" val="3386187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22B09CC-D811-4C31-AA19-80414DCF38E7}" type="datetimeFigureOut">
              <a:rPr lang="en-US" smtClean="0"/>
              <a:t>2/6/2018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453A72-5098-426B-8F04-7A9C9FF90357}" type="slidenum">
              <a:rPr lang="en-US" smtClean="0"/>
              <a:t>‹#›</a:t>
            </a:fld>
            <a:endParaRPr lang="en-US"/>
          </a:p>
        </p:txBody>
      </p:sp>
    </p:spTree>
    <p:extLst>
      <p:ext uri="{BB962C8B-B14F-4D97-AF65-F5344CB8AC3E}">
        <p14:creationId xmlns:p14="http://schemas.microsoft.com/office/powerpoint/2010/main" val="2826726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2B09CC-D811-4C31-AA19-80414DCF38E7}" type="datetimeFigureOut">
              <a:rPr lang="en-US" smtClean="0"/>
              <a:t>2/6/2018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453A72-5098-426B-8F04-7A9C9FF90357}" type="slidenum">
              <a:rPr lang="en-US" smtClean="0"/>
              <a:t>‹#›</a:t>
            </a:fld>
            <a:endParaRPr lang="en-US"/>
          </a:p>
        </p:txBody>
      </p:sp>
    </p:spTree>
    <p:extLst>
      <p:ext uri="{BB962C8B-B14F-4D97-AF65-F5344CB8AC3E}">
        <p14:creationId xmlns:p14="http://schemas.microsoft.com/office/powerpoint/2010/main" val="4098644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22B09CC-D811-4C31-AA19-80414DCF38E7}" type="datetimeFigureOut">
              <a:rPr lang="en-US" smtClean="0"/>
              <a:t>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453A72-5098-426B-8F04-7A9C9FF90357}" type="slidenum">
              <a:rPr lang="en-US" smtClean="0"/>
              <a:t>‹#›</a:t>
            </a:fld>
            <a:endParaRPr lang="en-US"/>
          </a:p>
        </p:txBody>
      </p:sp>
    </p:spTree>
    <p:extLst>
      <p:ext uri="{BB962C8B-B14F-4D97-AF65-F5344CB8AC3E}">
        <p14:creationId xmlns:p14="http://schemas.microsoft.com/office/powerpoint/2010/main" val="3864133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22B09CC-D811-4C31-AA19-80414DCF38E7}" type="datetimeFigureOut">
              <a:rPr lang="en-US" smtClean="0"/>
              <a:t>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453A72-5098-426B-8F04-7A9C9FF90357}" type="slidenum">
              <a:rPr lang="en-US" smtClean="0"/>
              <a:t>‹#›</a:t>
            </a:fld>
            <a:endParaRPr lang="en-US"/>
          </a:p>
        </p:txBody>
      </p:sp>
    </p:spTree>
    <p:extLst>
      <p:ext uri="{BB962C8B-B14F-4D97-AF65-F5344CB8AC3E}">
        <p14:creationId xmlns:p14="http://schemas.microsoft.com/office/powerpoint/2010/main" val="3065309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2B09CC-D811-4C31-AA19-80414DCF38E7}" type="datetimeFigureOut">
              <a:rPr lang="en-US" smtClean="0"/>
              <a:t>2/6/2018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629400" y="6172200"/>
            <a:ext cx="2133600" cy="365125"/>
          </a:xfrm>
          <a:prstGeom prst="rect">
            <a:avLst/>
          </a:prstGeom>
        </p:spPr>
        <p:txBody>
          <a:bodyPr vert="horz" lIns="91440" tIns="45720" rIns="91440" bIns="45720" rtlCol="0" anchor="ctr"/>
          <a:lstStyle>
            <a:lvl1pPr algn="r">
              <a:defRPr sz="1200" b="1">
                <a:solidFill>
                  <a:schemeClr val="bg1"/>
                </a:solidFill>
              </a:defRPr>
            </a:lvl1pPr>
          </a:lstStyle>
          <a:p>
            <a:fld id="{38453A72-5098-426B-8F04-7A9C9FF90357}" type="slidenum">
              <a:rPr lang="en-US" smtClean="0"/>
              <a:pPr/>
              <a:t>‹#›</a:t>
            </a:fld>
            <a:endParaRPr lang="en-US" dirty="0"/>
          </a:p>
        </p:txBody>
      </p:sp>
    </p:spTree>
    <p:extLst>
      <p:ext uri="{BB962C8B-B14F-4D97-AF65-F5344CB8AC3E}">
        <p14:creationId xmlns:p14="http://schemas.microsoft.com/office/powerpoint/2010/main" val="4308533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400"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355783-50E9-45AE-A8CD-1D8FA587F93B}" type="datetimeFigureOut">
              <a:rPr lang="en-US" smtClean="0"/>
              <a:t>2/6/2018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6DDBB7-096E-4080-8A0C-C1F43DE9BC0F}" type="slidenum">
              <a:rPr lang="en-US" smtClean="0"/>
              <a:t>‹#›</a:t>
            </a:fld>
            <a:endParaRPr lang="en-US"/>
          </a:p>
        </p:txBody>
      </p:sp>
    </p:spTree>
    <p:extLst>
      <p:ext uri="{BB962C8B-B14F-4D97-AF65-F5344CB8AC3E}">
        <p14:creationId xmlns:p14="http://schemas.microsoft.com/office/powerpoint/2010/main" val="3535312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2B09CC-D811-4C31-AA19-80414DCF38E7}" type="datetimeFigureOut">
              <a:rPr lang="en-US" smtClean="0"/>
              <a:t>2/6/2018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629400" y="6172200"/>
            <a:ext cx="2133600" cy="365125"/>
          </a:xfrm>
          <a:prstGeom prst="rect">
            <a:avLst/>
          </a:prstGeom>
        </p:spPr>
        <p:txBody>
          <a:bodyPr vert="horz" lIns="91440" tIns="45720" rIns="91440" bIns="45720" rtlCol="0" anchor="ctr"/>
          <a:lstStyle>
            <a:lvl1pPr algn="r">
              <a:defRPr sz="1200" b="1">
                <a:solidFill>
                  <a:schemeClr val="bg1"/>
                </a:solidFill>
              </a:defRPr>
            </a:lvl1pPr>
          </a:lstStyle>
          <a:p>
            <a:fld id="{38453A72-5098-426B-8F04-7A9C9FF90357}" type="slidenum">
              <a:rPr lang="en-US" smtClean="0"/>
              <a:pPr/>
              <a:t>‹#›</a:t>
            </a:fld>
            <a:endParaRPr lang="en-US" dirty="0"/>
          </a:p>
        </p:txBody>
      </p:sp>
    </p:spTree>
    <p:extLst>
      <p:ext uri="{BB962C8B-B14F-4D97-AF65-F5344CB8AC3E}">
        <p14:creationId xmlns:p14="http://schemas.microsoft.com/office/powerpoint/2010/main" val="91662713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spcBef>
          <a:spcPct val="0"/>
        </a:spcBef>
        <a:buNone/>
        <a:defRPr sz="4400"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10.jpeg"/><Relationship Id="rId4" Type="http://schemas.openxmlformats.org/officeDocument/2006/relationships/image" Target="../media/image9.tmp"/></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www.aiha.org/education/eLearning/Pages/default.aspx#ondemand" TargetMode="External"/><Relationship Id="rId7" Type="http://schemas.openxmlformats.org/officeDocument/2006/relationships/hyperlink" Target="https://www.aiha.org/get-involved/AccoladesandAwardPrograms/Pages/Become-a-Mentor.aspx"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www.aiha.org/get-involved/Pages/default.aspx" TargetMode="External"/><Relationship Id="rId5" Type="http://schemas.openxmlformats.org/officeDocument/2006/relationships/hyperlink" Target="https://www.aiha.org/publications-and-resources/Pages/default.aspx" TargetMode="External"/><Relationship Id="rId4" Type="http://schemas.openxmlformats.org/officeDocument/2006/relationships/hyperlink" Target="https://www.aiha.org/publications-and-resources/TheSynergist/Pages/Synergist-Webinars.aspx"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www.abih.org/" TargetMode="External"/><Relationship Id="rId7"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hyperlink" Target="http://www.ipep.or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www.aihce2018.org/Pages/default.aspx"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14.jpg"/></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25.jpeg"/><Relationship Id="rId4" Type="http://schemas.openxmlformats.org/officeDocument/2006/relationships/hyperlink" Target="https://www.aiha.org/events/IOHA2018/Pages/default.aspx"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hyperlink" Target="mailto:rhayward@aiha.org"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jpeg"/><Relationship Id="rId5" Type="http://schemas.openxmlformats.org/officeDocument/2006/relationships/image" Target="../media/image27.emf"/><Relationship Id="rId4" Type="http://schemas.openxmlformats.org/officeDocument/2006/relationships/oleObject" Target="../embeddings/oleObject1.bin"/></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8" Type="http://schemas.openxmlformats.org/officeDocument/2006/relationships/hyperlink" Target="https://www.aiha.org/publications-and-resources/IHProPath/Pages/Senior-Professional.aspx" TargetMode="External"/><Relationship Id="rId3" Type="http://schemas.openxmlformats.org/officeDocument/2006/relationships/hyperlink" Target="https://www.aiha.org/publications-and-resources/IHProPath/Pages/Student-Intern.aspx" TargetMode="External"/><Relationship Id="rId7"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www.aiha.org/publications-and-resources/IHProPath/Pages/Professional.aspx" TargetMode="External"/><Relationship Id="rId11" Type="http://schemas.openxmlformats.org/officeDocument/2006/relationships/image" Target="../media/image3.jpeg"/><Relationship Id="rId5" Type="http://schemas.openxmlformats.org/officeDocument/2006/relationships/hyperlink" Target="https://www.aiha.org/publications-and-resources/IHProPath/Pages/Early-Career-Professionals.aspx" TargetMode="External"/><Relationship Id="rId10" Type="http://schemas.openxmlformats.org/officeDocument/2006/relationships/image" Target="../media/image33.png"/><Relationship Id="rId4" Type="http://schemas.openxmlformats.org/officeDocument/2006/relationships/image" Target="../media/image30.jpeg"/><Relationship Id="rId9"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36.jp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hyperlink" Target="https://www.aiha.org/get-involved/SafetyMattersCenter/Pages/default.aspx"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41.jpg"/><Relationship Id="rId5" Type="http://schemas.openxmlformats.org/officeDocument/2006/relationships/image" Target="../media/image40.png"/><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mailto:mames@aiha.org"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vmlDrawing" Target="../drawings/vmlDrawing2.vml"/><Relationship Id="rId5" Type="http://schemas.openxmlformats.org/officeDocument/2006/relationships/image" Target="../media/image42.emf"/><Relationship Id="rId4" Type="http://schemas.openxmlformats.org/officeDocument/2006/relationships/oleObject" Target="../embeddings/oleObject2.bin"/></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hyperlink" Target="https://www.aiha.org/membercenter/Pages/default.aspx" TargetMode="External"/><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hyperlink" Target="https://www.aiha.org/membercenter/Pages/default.aspx" TargetMode="External"/><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hyperlink" Target="mailto:mentor@aiha.org"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hyperlink" Target="https://www.youtube.com/user/IHValue" TargetMode="External"/><Relationship Id="rId3" Type="http://schemas.openxmlformats.org/officeDocument/2006/relationships/hyperlink" Target="http://www.google.com/url?sa=i&amp;rct=j&amp;q=&amp;esrc=s&amp;frm=1&amp;source=images&amp;cd=&amp;cad=rja&amp;uact=8&amp;ved=0CAcQjRxqFQoTCL7UyuXgxscCFYw4PgodVRsDPQ&amp;url=http://www.glad.org/&amp;ei=9bHdVf6FKIzx-AHVtozoAw&amp;psig=AFQjCNGnxF4ybT-px5f3USotbTGu6Ix0Sw&amp;ust=1440678762914771" TargetMode="External"/><Relationship Id="rId7" Type="http://schemas.openxmlformats.org/officeDocument/2006/relationships/hyperlink" Target="http://www.google.com/url?sa=i&amp;rct=j&amp;q=&amp;esrc=s&amp;frm=1&amp;source=images&amp;cd=&amp;cad=rja&amp;uact=8&amp;ved=0CAcQjRxqFQoTCL7UyuXgxscCFYw4PgodVRsDPQ&amp;url=http://projects.ift.uam-csic.es/outreach/&amp;ei=9bHdVf6FKIzx-AHVtozoAw&amp;psig=AFQjCNGnxF4ybT-px5f3USotbTGu6Ix0Sw&amp;ust=1440678762914771" TargetMode="External"/><Relationship Id="rId12"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hyperlink" Target="https://www.aiha.org/_layouts/feed.aspx?xsl=1&amp;web=/&amp;page=aa812719-3026-4bce-9754-c70640ca11c8&amp;wp=4b51ff25-cefc-4892-b617-68c2e2ef5ad8" TargetMode="External"/><Relationship Id="rId5" Type="http://schemas.openxmlformats.org/officeDocument/2006/relationships/hyperlink" Target="https://www.google.com/url?sa=i&amp;rct=j&amp;q=&amp;esrc=s&amp;frm=1&amp;source=images&amp;cd=&amp;cad=rja&amp;uact=8&amp;ved=0CAcQjRxqFQoTCL7UyuXgxscCFYw4PgodVRsDPQ&amp;url=https://bobbywards.wordpress.com/&amp;ei=9bHdVf6FKIzx-AHVtozoAw&amp;psig=AFQjCNGnxF4ybT-px5f3USotbTGu6Ix0Sw&amp;ust=1440678762914771" TargetMode="External"/><Relationship Id="rId10" Type="http://schemas.openxmlformats.org/officeDocument/2006/relationships/image" Target="../media/image50.jpeg"/><Relationship Id="rId4" Type="http://schemas.openxmlformats.org/officeDocument/2006/relationships/image" Target="../media/image47.png"/><Relationship Id="rId9" Type="http://schemas.openxmlformats.org/officeDocument/2006/relationships/hyperlink" Target="http://www.aiha.org/"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mailto:lsloan@aiha.org" TargetMode="External"/><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mailto:lmutdosch@aiha.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219200"/>
            <a:ext cx="7772400" cy="3428999"/>
          </a:xfrm>
        </p:spPr>
        <p:txBody>
          <a:bodyPr>
            <a:normAutofit/>
          </a:bodyPr>
          <a:lstStyle/>
          <a:p>
            <a:br>
              <a:rPr lang="en-US" dirty="0"/>
            </a:br>
            <a:br>
              <a:rPr lang="en-US" dirty="0"/>
            </a:br>
            <a:endParaRPr lang="en-US" b="0" dirty="0"/>
          </a:p>
        </p:txBody>
      </p:sp>
      <p:sp>
        <p:nvSpPr>
          <p:cNvPr id="3" name="Title 7">
            <a:extLst>
              <a:ext uri="{FF2B5EF4-FFF2-40B4-BE49-F238E27FC236}">
                <a16:creationId xmlns:a16="http://schemas.microsoft.com/office/drawing/2014/main" id="{9F99176B-9B32-4AAD-94EE-937322D04FA4}"/>
              </a:ext>
            </a:extLst>
          </p:cNvPr>
          <p:cNvSpPr txBox="1">
            <a:spLocks/>
          </p:cNvSpPr>
          <p:nvPr/>
        </p:nvSpPr>
        <p:spPr>
          <a:xfrm>
            <a:off x="406400" y="1219200"/>
            <a:ext cx="7772400" cy="230505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chemeClr val="bg1"/>
                </a:solidFill>
                <a:latin typeface="+mj-lt"/>
                <a:ea typeface="+mj-ea"/>
                <a:cs typeface="+mj-cs"/>
              </a:defRPr>
            </a:lvl1pPr>
          </a:lstStyle>
          <a:p>
            <a:r>
              <a:rPr lang="en-US" sz="4800">
                <a:latin typeface="Calibri" panose="020F0502020204030204" pitchFamily="34" charset="0"/>
              </a:rPr>
              <a:t>AIHA National Update</a:t>
            </a:r>
            <a:br>
              <a:rPr lang="en-US">
                <a:latin typeface="Calibri" panose="020F0502020204030204" pitchFamily="34" charset="0"/>
              </a:rPr>
            </a:br>
            <a:endParaRPr lang="en-US" sz="2400" i="1" dirty="0">
              <a:latin typeface="Calibri" panose="020F0502020204030204" pitchFamily="34" charset="0"/>
            </a:endParaRPr>
          </a:p>
        </p:txBody>
      </p:sp>
      <p:sp>
        <p:nvSpPr>
          <p:cNvPr id="5" name="Rectangle 4">
            <a:extLst>
              <a:ext uri="{FF2B5EF4-FFF2-40B4-BE49-F238E27FC236}">
                <a16:creationId xmlns:a16="http://schemas.microsoft.com/office/drawing/2014/main" id="{AD906584-C097-4C9E-AD08-A948684F3906}"/>
              </a:ext>
            </a:extLst>
          </p:cNvPr>
          <p:cNvSpPr/>
          <p:nvPr/>
        </p:nvSpPr>
        <p:spPr>
          <a:xfrm>
            <a:off x="406400" y="4572000"/>
            <a:ext cx="8509000" cy="892552"/>
          </a:xfrm>
          <a:prstGeom prst="rect">
            <a:avLst/>
          </a:prstGeom>
        </p:spPr>
        <p:txBody>
          <a:bodyPr wrap="square">
            <a:spAutoFit/>
          </a:bodyPr>
          <a:lstStyle/>
          <a:p>
            <a:pPr lvl="0">
              <a:spcBef>
                <a:spcPct val="20000"/>
              </a:spcBef>
            </a:pPr>
            <a:r>
              <a:rPr lang="en-US" sz="2400" b="1" dirty="0">
                <a:solidFill>
                  <a:srgbClr val="FFC000"/>
                </a:solidFill>
              </a:rPr>
              <a:t>Pittsburgh Local Section Event</a:t>
            </a:r>
            <a:br>
              <a:rPr lang="en-US" sz="28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br>
            <a:r>
              <a:rPr lang="en-US" sz="28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February, 2018</a:t>
            </a:r>
            <a:endParaRPr lang="en-US" sz="2800" b="1" dirty="0">
              <a:solidFill>
                <a:srgbClr val="FFC000"/>
              </a:solidFill>
              <a:latin typeface="Calibri" panose="020F0502020204030204" pitchFamily="34" charset="0"/>
            </a:endParaRPr>
          </a:p>
        </p:txBody>
      </p:sp>
    </p:spTree>
    <p:extLst>
      <p:ext uri="{BB962C8B-B14F-4D97-AF65-F5344CB8AC3E}">
        <p14:creationId xmlns:p14="http://schemas.microsoft.com/office/powerpoint/2010/main" val="16872564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74646"/>
            <a:ext cx="8229600" cy="1143000"/>
          </a:xfrm>
        </p:spPr>
        <p:txBody>
          <a:bodyPr>
            <a:normAutofit/>
          </a:bodyPr>
          <a:lstStyle/>
          <a:p>
            <a:r>
              <a:rPr lang="en-US" sz="3600" b="1" dirty="0">
                <a:latin typeface="Calibri" panose="020F0502020204030204" pitchFamily="34" charset="0"/>
              </a:rPr>
              <a:t>Ahead in 2018</a:t>
            </a:r>
          </a:p>
        </p:txBody>
      </p:sp>
      <p:sp>
        <p:nvSpPr>
          <p:cNvPr id="9" name="TextBox 7"/>
          <p:cNvSpPr txBox="1"/>
          <p:nvPr/>
        </p:nvSpPr>
        <p:spPr>
          <a:xfrm>
            <a:off x="157480" y="1384402"/>
            <a:ext cx="8735621" cy="461664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9250" lvl="1" indent="-342900">
              <a:spcAft>
                <a:spcPts val="1200"/>
              </a:spcAft>
              <a:buFont typeface="Arial" panose="020B0604020202020204" pitchFamily="34" charset="0"/>
              <a:buChar char="•"/>
            </a:pPr>
            <a:r>
              <a:rPr lang="en-US" sz="2200" b="1" dirty="0">
                <a:latin typeface="Calibri" panose="020F0502020204030204" pitchFamily="34" charset="0"/>
              </a:rPr>
              <a:t>Virtual Section Concept</a:t>
            </a:r>
          </a:p>
          <a:p>
            <a:pPr marL="806450" lvl="2" indent="-342900">
              <a:spcAft>
                <a:spcPts val="1200"/>
              </a:spcAft>
              <a:buFont typeface="Arial" panose="020B0604020202020204" pitchFamily="34" charset="0"/>
              <a:buChar char="•"/>
            </a:pPr>
            <a:r>
              <a:rPr lang="en-US" sz="2200" dirty="0">
                <a:latin typeface="Calibri" panose="020F0502020204030204" pitchFamily="34" charset="0"/>
              </a:rPr>
              <a:t>Q1: Facilitated core team in-person meeting at HQ</a:t>
            </a:r>
          </a:p>
          <a:p>
            <a:pPr marL="806450" lvl="2" indent="-342900">
              <a:spcAft>
                <a:spcPts val="1200"/>
              </a:spcAft>
              <a:buFont typeface="Arial" panose="020B0604020202020204" pitchFamily="34" charset="0"/>
              <a:buChar char="•"/>
            </a:pPr>
            <a:r>
              <a:rPr lang="en-US" sz="2200" dirty="0">
                <a:latin typeface="Calibri" panose="020F0502020204030204" pitchFamily="34" charset="0"/>
              </a:rPr>
              <a:t>LSC Officer, LSRR, LS Liaison, LS President, Student LS Officer, </a:t>
            </a:r>
            <a:br>
              <a:rPr lang="en-US" sz="2200" dirty="0">
                <a:latin typeface="Calibri" panose="020F0502020204030204" pitchFamily="34" charset="0"/>
              </a:rPr>
            </a:br>
            <a:r>
              <a:rPr lang="en-US" sz="2200" dirty="0">
                <a:latin typeface="Calibri" panose="020F0502020204030204" pitchFamily="34" charset="0"/>
              </a:rPr>
              <a:t>AIHA National Board Member, Staff</a:t>
            </a:r>
            <a:endParaRPr lang="en-US" sz="2200" b="1" dirty="0">
              <a:latin typeface="Calibri" panose="020F0502020204030204" pitchFamily="34" charset="0"/>
            </a:endParaRPr>
          </a:p>
          <a:p>
            <a:pPr marL="349250" lvl="1" indent="-342900">
              <a:spcAft>
                <a:spcPts val="1200"/>
              </a:spcAft>
              <a:buFont typeface="Arial" panose="020B0604020202020204" pitchFamily="34" charset="0"/>
              <a:buChar char="•"/>
            </a:pPr>
            <a:r>
              <a:rPr lang="en-US" sz="2200" b="1" dirty="0">
                <a:latin typeface="Calibri" panose="020F0502020204030204" pitchFamily="34" charset="0"/>
              </a:rPr>
              <a:t>Local Section Summit</a:t>
            </a:r>
          </a:p>
          <a:p>
            <a:pPr marL="806450" lvl="2" indent="-342900">
              <a:spcAft>
                <a:spcPts val="1200"/>
              </a:spcAft>
              <a:buFont typeface="Arial" panose="020B0604020202020204" pitchFamily="34" charset="0"/>
              <a:buChar char="•"/>
            </a:pPr>
            <a:r>
              <a:rPr lang="en-US" sz="2200" dirty="0">
                <a:latin typeface="Calibri" panose="020F0502020204030204" pitchFamily="34" charset="0"/>
              </a:rPr>
              <a:t>Early Q3: Facilitated core team in-person meeting at NQ</a:t>
            </a:r>
          </a:p>
          <a:p>
            <a:pPr marL="806450" lvl="2" indent="-342900">
              <a:spcAft>
                <a:spcPts val="1200"/>
              </a:spcAft>
              <a:buFont typeface="Arial" panose="020B0604020202020204" pitchFamily="34" charset="0"/>
              <a:buChar char="•"/>
            </a:pPr>
            <a:r>
              <a:rPr lang="en-US" sz="2200" dirty="0">
                <a:latin typeface="Calibri" panose="020F0502020204030204" pitchFamily="34" charset="0"/>
              </a:rPr>
              <a:t>Key discussion items including LS Concept Paper, 2017 AIHA National Survey findings, Premier Partners Program</a:t>
            </a:r>
          </a:p>
          <a:p>
            <a:pPr marL="349250" lvl="1" indent="-342900">
              <a:spcAft>
                <a:spcPts val="1200"/>
              </a:spcAft>
              <a:buFont typeface="Arial" panose="020B0604020202020204" pitchFamily="34" charset="0"/>
              <a:buChar char="•"/>
            </a:pPr>
            <a:endParaRPr lang="en-US" sz="2400" dirty="0">
              <a:latin typeface="Calibri" panose="020F0502020204030204" pitchFamily="34" charset="0"/>
            </a:endParaRPr>
          </a:p>
          <a:p>
            <a:pPr marL="6350" lvl="2">
              <a:spcAft>
                <a:spcPts val="1200"/>
              </a:spcAft>
            </a:pPr>
            <a:endParaRPr lang="en-US" sz="2400" dirty="0">
              <a:latin typeface="Calibri" panose="020F0502020204030204" pitchFamily="34" charset="0"/>
            </a:endParaRPr>
          </a:p>
        </p:txBody>
      </p:sp>
      <p:sp>
        <p:nvSpPr>
          <p:cNvPr id="4" name="Rounded Rectangle 39">
            <a:extLst>
              <a:ext uri="{FF2B5EF4-FFF2-40B4-BE49-F238E27FC236}">
                <a16:creationId xmlns:a16="http://schemas.microsoft.com/office/drawing/2014/main" id="{656A1D28-B985-43EB-A101-0A60992CB2CD}"/>
              </a:ext>
            </a:extLst>
          </p:cNvPr>
          <p:cNvSpPr/>
          <p:nvPr/>
        </p:nvSpPr>
        <p:spPr>
          <a:xfrm>
            <a:off x="-1979" y="0"/>
            <a:ext cx="6670254" cy="519931"/>
          </a:xfrm>
          <a:prstGeom prst="round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53300" tIns="0" rIns="84433" bIns="0" numCol="1" spcCol="1270" anchor="ctr" anchorCtr="0">
            <a:noAutofit/>
          </a:bodyPr>
          <a:lstStyle/>
          <a:p>
            <a:pPr marL="161249" indent="-161249" defTabSz="820903">
              <a:lnSpc>
                <a:spcPct val="90000"/>
              </a:lnSpc>
              <a:spcBef>
                <a:spcPct val="0"/>
              </a:spcBef>
              <a:spcAft>
                <a:spcPct val="35000"/>
              </a:spcAft>
            </a:pPr>
            <a:r>
              <a:rPr lang="en-US" sz="1662" b="1" dirty="0">
                <a:solidFill>
                  <a:sysClr val="windowText" lastClr="000000"/>
                </a:solidFill>
              </a:rPr>
              <a:t>5. Provide diverse support to local sections</a:t>
            </a:r>
          </a:p>
        </p:txBody>
      </p:sp>
      <p:pic>
        <p:nvPicPr>
          <p:cNvPr id="5" name="Picture 4">
            <a:extLst>
              <a:ext uri="{FF2B5EF4-FFF2-40B4-BE49-F238E27FC236}">
                <a16:creationId xmlns:a16="http://schemas.microsoft.com/office/drawing/2014/main" id="{033C5CD7-4569-4D82-A8D1-F9A7A29FFF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2259" y="5061844"/>
            <a:ext cx="3096821" cy="1796156"/>
          </a:xfrm>
          <a:prstGeom prst="rect">
            <a:avLst/>
          </a:prstGeom>
        </p:spPr>
      </p:pic>
      <p:pic>
        <p:nvPicPr>
          <p:cNvPr id="6" name="Picture 5">
            <a:extLst>
              <a:ext uri="{FF2B5EF4-FFF2-40B4-BE49-F238E27FC236}">
                <a16:creationId xmlns:a16="http://schemas.microsoft.com/office/drawing/2014/main" id="{A66C5F0F-867F-4203-8419-289A821FB0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1400" y="0"/>
            <a:ext cx="1752600" cy="1547275"/>
          </a:xfrm>
          <a:prstGeom prst="rect">
            <a:avLst/>
          </a:prstGeom>
        </p:spPr>
      </p:pic>
    </p:spTree>
    <p:extLst>
      <p:ext uri="{BB962C8B-B14F-4D97-AF65-F5344CB8AC3E}">
        <p14:creationId xmlns:p14="http://schemas.microsoft.com/office/powerpoint/2010/main" val="42513551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ome - The Catalyst - Google Chrome"/>
          <p:cNvPicPr>
            <a:picLocks noChangeAspect="1"/>
          </p:cNvPicPr>
          <p:nvPr/>
        </p:nvPicPr>
        <p:blipFill rotWithShape="1">
          <a:blip r:embed="rId3">
            <a:extLst>
              <a:ext uri="{28A0092B-C50C-407E-A947-70E740481C1C}">
                <a14:useLocalDpi xmlns:a14="http://schemas.microsoft.com/office/drawing/2010/main" val="0"/>
              </a:ext>
            </a:extLst>
          </a:blip>
          <a:srcRect l="20334" t="12849" r="20667" b="2943"/>
          <a:stretch/>
        </p:blipFill>
        <p:spPr>
          <a:xfrm>
            <a:off x="304800" y="2075226"/>
            <a:ext cx="4606776" cy="3539671"/>
          </a:xfrm>
          <a:prstGeom prst="rect">
            <a:avLst/>
          </a:prstGeom>
        </p:spPr>
      </p:pic>
      <p:pic>
        <p:nvPicPr>
          <p:cNvPr id="10" name="Picture 9" descr="Home - The Catalyst - Google Chrome"/>
          <p:cNvPicPr>
            <a:picLocks noChangeAspect="1"/>
          </p:cNvPicPr>
          <p:nvPr/>
        </p:nvPicPr>
        <p:blipFill rotWithShape="1">
          <a:blip r:embed="rId3">
            <a:extLst>
              <a:ext uri="{28A0092B-C50C-407E-A947-70E740481C1C}">
                <a14:useLocalDpi xmlns:a14="http://schemas.microsoft.com/office/drawing/2010/main" val="0"/>
              </a:ext>
            </a:extLst>
          </a:blip>
          <a:srcRect l="21667" t="40403" r="36311" b="37307"/>
          <a:stretch/>
        </p:blipFill>
        <p:spPr>
          <a:xfrm>
            <a:off x="5040086" y="2096997"/>
            <a:ext cx="3842458" cy="1097281"/>
          </a:xfrm>
          <a:prstGeom prst="rect">
            <a:avLst/>
          </a:prstGeom>
        </p:spPr>
      </p:pic>
      <p:pic>
        <p:nvPicPr>
          <p:cNvPr id="11" name="Picture 10" descr="Home - The Catalyst - Google Chrome"/>
          <p:cNvPicPr>
            <a:picLocks noChangeAspect="1"/>
          </p:cNvPicPr>
          <p:nvPr/>
        </p:nvPicPr>
        <p:blipFill rotWithShape="1">
          <a:blip r:embed="rId4">
            <a:extLst>
              <a:ext uri="{28A0092B-C50C-407E-A947-70E740481C1C}">
                <a14:useLocalDpi xmlns:a14="http://schemas.microsoft.com/office/drawing/2010/main" val="0"/>
              </a:ext>
            </a:extLst>
          </a:blip>
          <a:srcRect l="22167" t="41332" r="36000" b="37307"/>
          <a:stretch/>
        </p:blipFill>
        <p:spPr>
          <a:xfrm>
            <a:off x="5029200" y="3243058"/>
            <a:ext cx="3825240" cy="1051561"/>
          </a:xfrm>
          <a:prstGeom prst="rect">
            <a:avLst/>
          </a:prstGeom>
        </p:spPr>
      </p:pic>
      <p:pic>
        <p:nvPicPr>
          <p:cNvPr id="2050" name="Picture 2" descr="https://higherlogicdownload.s3.amazonaws.com/AIHA/cedca961-f916-4ebe-a084-84332d6fb4d0/UploadedImages/HPSlideShowBanner_Resources.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29200" y="4364226"/>
            <a:ext cx="4023360" cy="838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D4544AA-AD0E-43F7-BB22-42C1448576BE}"/>
              </a:ext>
            </a:extLst>
          </p:cNvPr>
          <p:cNvSpPr txBox="1"/>
          <p:nvPr/>
        </p:nvSpPr>
        <p:spPr>
          <a:xfrm>
            <a:off x="569383" y="576792"/>
            <a:ext cx="6934200" cy="1077218"/>
          </a:xfrm>
          <a:prstGeom prst="rect">
            <a:avLst/>
          </a:prstGeom>
          <a:noFill/>
        </p:spPr>
        <p:txBody>
          <a:bodyPr wrap="square" rtlCol="0">
            <a:spAutoFit/>
          </a:bodyPr>
          <a:lstStyle/>
          <a:p>
            <a:r>
              <a:rPr lang="en-US" sz="3200" dirty="0">
                <a:effectLst>
                  <a:outerShdw blurRad="38100" dist="38100" dir="2700000" algn="tl">
                    <a:srgbClr val="000000">
                      <a:alpha val="43137"/>
                    </a:srgbClr>
                  </a:outerShdw>
                </a:effectLst>
              </a:rPr>
              <a:t>Introducing: A New Online Community Platform</a:t>
            </a:r>
          </a:p>
        </p:txBody>
      </p:sp>
      <p:sp>
        <p:nvSpPr>
          <p:cNvPr id="12" name="Rounded Rectangle 39">
            <a:extLst>
              <a:ext uri="{FF2B5EF4-FFF2-40B4-BE49-F238E27FC236}">
                <a16:creationId xmlns:a16="http://schemas.microsoft.com/office/drawing/2014/main" id="{D39E29ED-E1F5-4668-9862-3539F2EAE2E5}"/>
              </a:ext>
            </a:extLst>
          </p:cNvPr>
          <p:cNvSpPr/>
          <p:nvPr/>
        </p:nvSpPr>
        <p:spPr>
          <a:xfrm>
            <a:off x="-1979" y="0"/>
            <a:ext cx="6670254" cy="519931"/>
          </a:xfrm>
          <a:prstGeom prst="round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53300" tIns="0" rIns="84433" bIns="0" numCol="1" spcCol="1270" anchor="ctr" anchorCtr="0">
            <a:noAutofit/>
          </a:bodyPr>
          <a:lstStyle/>
          <a:p>
            <a:pPr marL="161249" indent="-161249" defTabSz="820903">
              <a:lnSpc>
                <a:spcPct val="90000"/>
              </a:lnSpc>
              <a:spcBef>
                <a:spcPct val="0"/>
              </a:spcBef>
              <a:spcAft>
                <a:spcPct val="35000"/>
              </a:spcAft>
            </a:pPr>
            <a:r>
              <a:rPr lang="en-US" sz="1662" b="1" dirty="0">
                <a:solidFill>
                  <a:sysClr val="windowText" lastClr="000000"/>
                </a:solidFill>
              </a:rPr>
              <a:t>5. Provide diverse support to local sections</a:t>
            </a:r>
          </a:p>
        </p:txBody>
      </p:sp>
      <p:pic>
        <p:nvPicPr>
          <p:cNvPr id="13" name="Picture 12">
            <a:extLst>
              <a:ext uri="{FF2B5EF4-FFF2-40B4-BE49-F238E27FC236}">
                <a16:creationId xmlns:a16="http://schemas.microsoft.com/office/drawing/2014/main" id="{C63DB515-1669-41DF-94FE-C395BFBD4A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91400" y="0"/>
            <a:ext cx="1752600" cy="1547275"/>
          </a:xfrm>
          <a:prstGeom prst="rect">
            <a:avLst/>
          </a:prstGeom>
        </p:spPr>
      </p:pic>
    </p:spTree>
    <p:extLst>
      <p:ext uri="{BB962C8B-B14F-4D97-AF65-F5344CB8AC3E}">
        <p14:creationId xmlns:p14="http://schemas.microsoft.com/office/powerpoint/2010/main" val="2662605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4AFF37-A640-4516-B51E-B106906953AA}"/>
              </a:ext>
            </a:extLst>
          </p:cNvPr>
          <p:cNvSpPr txBox="1"/>
          <p:nvPr/>
        </p:nvSpPr>
        <p:spPr>
          <a:xfrm>
            <a:off x="2514600" y="1752600"/>
            <a:ext cx="5486400" cy="369332"/>
          </a:xfrm>
          <a:prstGeom prst="rect">
            <a:avLst/>
          </a:prstGeom>
          <a:noFill/>
        </p:spPr>
        <p:txBody>
          <a:bodyPr wrap="square" rtlCol="0">
            <a:spAutoFit/>
          </a:bodyPr>
          <a:lstStyle/>
          <a:p>
            <a:endParaRPr lang="en-US" dirty="0"/>
          </a:p>
        </p:txBody>
      </p:sp>
      <p:sp>
        <p:nvSpPr>
          <p:cNvPr id="5" name="Rectangle 4">
            <a:extLst>
              <a:ext uri="{FF2B5EF4-FFF2-40B4-BE49-F238E27FC236}">
                <a16:creationId xmlns:a16="http://schemas.microsoft.com/office/drawing/2014/main" id="{B2D572ED-F173-4BCB-BA79-A41F918AD862}"/>
              </a:ext>
            </a:extLst>
          </p:cNvPr>
          <p:cNvSpPr/>
          <p:nvPr/>
        </p:nvSpPr>
        <p:spPr>
          <a:xfrm>
            <a:off x="1532235" y="304800"/>
            <a:ext cx="5951694" cy="707886"/>
          </a:xfrm>
          <a:prstGeom prst="rect">
            <a:avLst/>
          </a:prstGeom>
        </p:spPr>
        <p:txBody>
          <a:bodyPr wrap="none">
            <a:spAutoFit/>
          </a:bodyPr>
          <a:lstStyle/>
          <a:p>
            <a:r>
              <a:rPr lang="en-US" sz="4000" b="1" dirty="0">
                <a:solidFill>
                  <a:srgbClr val="007FAC"/>
                </a:solidFill>
                <a:latin typeface="Calibri" panose="020F0502020204030204" pitchFamily="34" charset="0"/>
                <a:ea typeface="+mj-ea"/>
                <a:cs typeface="+mj-cs"/>
              </a:rPr>
              <a:t>Education and Certification</a:t>
            </a:r>
            <a:endParaRPr lang="en-US" sz="2000" b="1" dirty="0"/>
          </a:p>
        </p:txBody>
      </p:sp>
      <p:pic>
        <p:nvPicPr>
          <p:cNvPr id="4" name="Picture 3">
            <a:extLst>
              <a:ext uri="{FF2B5EF4-FFF2-40B4-BE49-F238E27FC236}">
                <a16:creationId xmlns:a16="http://schemas.microsoft.com/office/drawing/2014/main" id="{72F2B140-C9AB-49C0-A09A-989C577D27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4440" y="1447800"/>
            <a:ext cx="5929489" cy="3969327"/>
          </a:xfrm>
          <a:prstGeom prst="rect">
            <a:avLst/>
          </a:prstGeom>
        </p:spPr>
      </p:pic>
    </p:spTree>
    <p:extLst>
      <p:ext uri="{BB962C8B-B14F-4D97-AF65-F5344CB8AC3E}">
        <p14:creationId xmlns:p14="http://schemas.microsoft.com/office/powerpoint/2010/main" val="4060048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229600" cy="1143000"/>
          </a:xfrm>
        </p:spPr>
        <p:txBody>
          <a:bodyPr>
            <a:normAutofit/>
          </a:bodyPr>
          <a:lstStyle/>
          <a:p>
            <a:r>
              <a:rPr lang="en-US" sz="3600" b="1" dirty="0"/>
              <a:t>Earning CIH Maintenance Points</a:t>
            </a:r>
          </a:p>
        </p:txBody>
      </p:sp>
      <p:sp>
        <p:nvSpPr>
          <p:cNvPr id="3" name="Content Placeholder 2"/>
          <p:cNvSpPr>
            <a:spLocks noGrp="1"/>
          </p:cNvSpPr>
          <p:nvPr>
            <p:ph idx="1"/>
          </p:nvPr>
        </p:nvSpPr>
        <p:spPr>
          <a:xfrm>
            <a:off x="457200" y="1295400"/>
            <a:ext cx="8229600" cy="4953000"/>
          </a:xfrm>
        </p:spPr>
        <p:txBody>
          <a:bodyPr>
            <a:normAutofit fontScale="62500" lnSpcReduction="20000"/>
          </a:bodyPr>
          <a:lstStyle/>
          <a:p>
            <a:r>
              <a:rPr lang="en-US" b="1" dirty="0">
                <a:latin typeface="Calibri" panose="020F0502020204030204" pitchFamily="34" charset="0"/>
                <a:hlinkClick r:id="rId3"/>
              </a:rPr>
              <a:t>AIHA On Demand</a:t>
            </a:r>
            <a:endParaRPr lang="en-US" b="1" dirty="0">
              <a:latin typeface="Calibri" panose="020F0502020204030204" pitchFamily="34" charset="0"/>
            </a:endParaRPr>
          </a:p>
          <a:p>
            <a:pPr lvl="1"/>
            <a:r>
              <a:rPr lang="en-US" dirty="0">
                <a:latin typeface="Calibri" panose="020F0502020204030204" pitchFamily="34" charset="0"/>
              </a:rPr>
              <a:t>Cost effective ($35 or less per session)</a:t>
            </a:r>
          </a:p>
          <a:p>
            <a:pPr lvl="1"/>
            <a:r>
              <a:rPr lang="en-US" dirty="0">
                <a:latin typeface="Calibri" panose="020F0502020204030204" pitchFamily="34" charset="0"/>
              </a:rPr>
              <a:t>Earn 1–3 hours of credit  (0.167 point per hour per ABIH)</a:t>
            </a:r>
          </a:p>
          <a:p>
            <a:endParaRPr lang="en-US" sz="1400" dirty="0">
              <a:latin typeface="Calibri" panose="020F0502020204030204" pitchFamily="34" charset="0"/>
            </a:endParaRPr>
          </a:p>
          <a:p>
            <a:r>
              <a:rPr lang="en-US" b="1" i="1" dirty="0">
                <a:latin typeface="Calibri" panose="020F0502020204030204" pitchFamily="34" charset="0"/>
                <a:hlinkClick r:id="rId4"/>
              </a:rPr>
              <a:t>Synergist</a:t>
            </a:r>
            <a:r>
              <a:rPr lang="en-US" b="1" dirty="0">
                <a:latin typeface="Calibri" panose="020F0502020204030204" pitchFamily="34" charset="0"/>
                <a:hlinkClick r:id="rId4"/>
              </a:rPr>
              <a:t> Webinars </a:t>
            </a:r>
            <a:endParaRPr lang="en-US" b="1" dirty="0">
              <a:latin typeface="Calibri" panose="020F0502020204030204" pitchFamily="34" charset="0"/>
            </a:endParaRPr>
          </a:p>
          <a:p>
            <a:pPr lvl="1"/>
            <a:r>
              <a:rPr lang="en-US" dirty="0">
                <a:latin typeface="Calibri" panose="020F0502020204030204" pitchFamily="34" charset="0"/>
              </a:rPr>
              <a:t>0.167 point per hour</a:t>
            </a:r>
          </a:p>
          <a:p>
            <a:endParaRPr lang="en-US" sz="1400" dirty="0">
              <a:latin typeface="Calibri" panose="020F0502020204030204" pitchFamily="34" charset="0"/>
            </a:endParaRPr>
          </a:p>
          <a:p>
            <a:r>
              <a:rPr lang="en-US" b="1" dirty="0">
                <a:latin typeface="Calibri" panose="020F0502020204030204" pitchFamily="34" charset="0"/>
                <a:hlinkClick r:id="rId5"/>
              </a:rPr>
              <a:t>Publications</a:t>
            </a:r>
            <a:endParaRPr lang="en-US" b="1" dirty="0">
              <a:latin typeface="Calibri" panose="020F0502020204030204" pitchFamily="34" charset="0"/>
            </a:endParaRPr>
          </a:p>
          <a:p>
            <a:pPr lvl="1"/>
            <a:r>
              <a:rPr lang="en-US" dirty="0">
                <a:latin typeface="Calibri" panose="020F0502020204030204" pitchFamily="34" charset="0"/>
              </a:rPr>
              <a:t>Write and publish articles for the </a:t>
            </a:r>
            <a:r>
              <a:rPr lang="en-US" i="1" dirty="0">
                <a:latin typeface="Calibri" panose="020F0502020204030204" pitchFamily="34" charset="0"/>
              </a:rPr>
              <a:t>Synergist</a:t>
            </a:r>
            <a:r>
              <a:rPr lang="en-US" dirty="0">
                <a:latin typeface="Calibri" panose="020F0502020204030204" pitchFamily="34" charset="0"/>
              </a:rPr>
              <a:t> or JOEH</a:t>
            </a:r>
          </a:p>
          <a:p>
            <a:pPr marL="0" indent="0">
              <a:buNone/>
            </a:pPr>
            <a:endParaRPr lang="en-US" sz="1400" dirty="0">
              <a:latin typeface="Calibri" panose="020F0502020204030204" pitchFamily="34" charset="0"/>
            </a:endParaRPr>
          </a:p>
          <a:p>
            <a:r>
              <a:rPr lang="en-US" b="1" dirty="0">
                <a:latin typeface="Calibri" panose="020F0502020204030204" pitchFamily="34" charset="0"/>
                <a:hlinkClick r:id="rId6"/>
              </a:rPr>
              <a:t>Volunteer</a:t>
            </a:r>
            <a:endParaRPr lang="en-US" b="1" dirty="0">
              <a:latin typeface="Calibri" panose="020F0502020204030204" pitchFamily="34" charset="0"/>
            </a:endParaRPr>
          </a:p>
          <a:p>
            <a:pPr lvl="1"/>
            <a:r>
              <a:rPr lang="en-US" dirty="0">
                <a:latin typeface="Calibri" panose="020F0502020204030204" pitchFamily="34" charset="0"/>
              </a:rPr>
              <a:t>Join a volunteer technical committee!</a:t>
            </a:r>
          </a:p>
          <a:p>
            <a:pPr lvl="1"/>
            <a:r>
              <a:rPr lang="en-US" dirty="0">
                <a:latin typeface="Calibri" panose="020F0502020204030204" pitchFamily="34" charset="0"/>
              </a:rPr>
              <a:t>Committee chair/</a:t>
            </a:r>
            <a:r>
              <a:rPr lang="en-US" dirty="0">
                <a:highlight>
                  <a:srgbClr val="FFFF00"/>
                </a:highlight>
                <a:latin typeface="Calibri" panose="020F0502020204030204" pitchFamily="34" charset="0"/>
              </a:rPr>
              <a:t>Local Section President earns 1 point per year</a:t>
            </a:r>
          </a:p>
          <a:p>
            <a:pPr lvl="1"/>
            <a:r>
              <a:rPr lang="en-US" dirty="0">
                <a:latin typeface="Calibri" panose="020F0502020204030204" pitchFamily="34" charset="0"/>
              </a:rPr>
              <a:t>Active committee members earn 0.5 point per year</a:t>
            </a:r>
          </a:p>
          <a:p>
            <a:pPr lvl="1"/>
            <a:r>
              <a:rPr lang="en-US" dirty="0">
                <a:highlight>
                  <a:srgbClr val="FFFF00"/>
                </a:highlight>
                <a:latin typeface="Calibri" panose="020F0502020204030204" pitchFamily="34" charset="0"/>
              </a:rPr>
              <a:t>Local Section officers/committee earn 0.5 point per year</a:t>
            </a:r>
          </a:p>
          <a:p>
            <a:endParaRPr lang="en-US" sz="1400" dirty="0">
              <a:latin typeface="Calibri" panose="020F0502020204030204" pitchFamily="34" charset="0"/>
            </a:endParaRPr>
          </a:p>
          <a:p>
            <a:r>
              <a:rPr lang="en-US" b="1" dirty="0">
                <a:latin typeface="Calibri" panose="020F0502020204030204" pitchFamily="34" charset="0"/>
                <a:hlinkClick r:id="rId7"/>
              </a:rPr>
              <a:t>Mentoring</a:t>
            </a:r>
            <a:endParaRPr lang="en-US" b="1" dirty="0">
              <a:latin typeface="Calibri" panose="020F0502020204030204" pitchFamily="34" charset="0"/>
            </a:endParaRPr>
          </a:p>
          <a:p>
            <a:pPr lvl="1"/>
            <a:r>
              <a:rPr lang="en-US" dirty="0">
                <a:latin typeface="Calibri" panose="020F0502020204030204" pitchFamily="34" charset="0"/>
              </a:rPr>
              <a:t>ABIH requires a minimum of six (6) hours within a 12 month period</a:t>
            </a:r>
          </a:p>
          <a:p>
            <a:pPr lvl="1"/>
            <a:r>
              <a:rPr lang="en-US" dirty="0">
                <a:latin typeface="Calibri" panose="020F0502020204030204" pitchFamily="34" charset="0"/>
              </a:rPr>
              <a:t>1 point per year per mentee; maximum 5 points per CM cycle</a:t>
            </a:r>
          </a:p>
          <a:p>
            <a:pPr lvl="1"/>
            <a:endParaRPr lang="en-US" dirty="0">
              <a:latin typeface="Calibri" panose="020F0502020204030204" pitchFamily="34" charset="0"/>
            </a:endParaRPr>
          </a:p>
          <a:p>
            <a:pPr marL="0" indent="0">
              <a:buNone/>
            </a:pPr>
            <a:endParaRPr lang="en-US" dirty="0"/>
          </a:p>
        </p:txBody>
      </p:sp>
    </p:spTree>
    <p:extLst>
      <p:ext uri="{BB962C8B-B14F-4D97-AF65-F5344CB8AC3E}">
        <p14:creationId xmlns:p14="http://schemas.microsoft.com/office/powerpoint/2010/main" val="37840846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58200" cy="1143000"/>
          </a:xfrm>
        </p:spPr>
        <p:txBody>
          <a:bodyPr>
            <a:noAutofit/>
          </a:bodyPr>
          <a:lstStyle/>
          <a:p>
            <a:r>
              <a:rPr lang="en-US" sz="3600" b="1" dirty="0"/>
              <a:t>Credentialing Organizations</a:t>
            </a:r>
          </a:p>
        </p:txBody>
      </p:sp>
      <p:sp>
        <p:nvSpPr>
          <p:cNvPr id="3" name="Content Placeholder 2"/>
          <p:cNvSpPr>
            <a:spLocks noGrp="1"/>
          </p:cNvSpPr>
          <p:nvPr>
            <p:ph idx="1"/>
          </p:nvPr>
        </p:nvSpPr>
        <p:spPr>
          <a:xfrm>
            <a:off x="3505200" y="1600200"/>
            <a:ext cx="5486400" cy="4267200"/>
          </a:xfrm>
        </p:spPr>
        <p:txBody>
          <a:bodyPr>
            <a:normAutofit fontScale="70000" lnSpcReduction="20000"/>
          </a:bodyPr>
          <a:lstStyle/>
          <a:p>
            <a:pPr marL="0" indent="0">
              <a:buNone/>
            </a:pPr>
            <a:r>
              <a:rPr lang="en-US" sz="2400" b="1" dirty="0"/>
              <a:t>Certified Industrial Hygienist (CIH)</a:t>
            </a:r>
          </a:p>
          <a:p>
            <a:r>
              <a:rPr lang="en-US" sz="1500" dirty="0"/>
              <a:t>Appropriate degrees and coursework</a:t>
            </a:r>
          </a:p>
          <a:p>
            <a:r>
              <a:rPr lang="en-US" sz="1500" dirty="0"/>
              <a:t>3, 3.5, or 4 years or more of experience</a:t>
            </a:r>
          </a:p>
          <a:p>
            <a:r>
              <a:rPr lang="en-US" sz="1500" dirty="0"/>
              <a:t>Successfully pass 2 out of 4 areas on the CIH Exam</a:t>
            </a:r>
          </a:p>
          <a:p>
            <a:r>
              <a:rPr lang="en-US" sz="1500" dirty="0"/>
              <a:t>On-going professional development</a:t>
            </a:r>
          </a:p>
          <a:p>
            <a:r>
              <a:rPr lang="en-US" sz="1500" dirty="0"/>
              <a:t>For more information, visit </a:t>
            </a:r>
            <a:r>
              <a:rPr lang="en-US" sz="1500" dirty="0">
                <a:hlinkClick r:id="rId3"/>
              </a:rPr>
              <a:t>www.abih.org</a:t>
            </a:r>
            <a:endParaRPr lang="en-US" sz="1500" dirty="0"/>
          </a:p>
          <a:p>
            <a:pPr marL="0" indent="0">
              <a:buNone/>
            </a:pPr>
            <a:endParaRPr lang="en-US" sz="2400" dirty="0"/>
          </a:p>
          <a:p>
            <a:pPr marL="0" indent="0">
              <a:buNone/>
            </a:pPr>
            <a:r>
              <a:rPr lang="en-US" sz="2400" b="1" dirty="0"/>
              <a:t>Qualified Environmental Practitioner (QEP)</a:t>
            </a:r>
          </a:p>
          <a:p>
            <a:r>
              <a:rPr lang="en-US" sz="1500" dirty="0"/>
              <a:t>Appropriate degrees and coursework</a:t>
            </a:r>
          </a:p>
          <a:p>
            <a:r>
              <a:rPr lang="en-US" sz="1500" dirty="0"/>
              <a:t>7 years or more experience</a:t>
            </a:r>
          </a:p>
          <a:p>
            <a:r>
              <a:rPr lang="en-US" sz="1500" dirty="0"/>
              <a:t>EPI/General Science Exam plus a Specialty Exam in either </a:t>
            </a:r>
            <a:r>
              <a:rPr lang="en-US" sz="1500" i="1" dirty="0"/>
              <a:t>1. Air Quality, 2. Solid &amp; Hazardous Waste, 3. Water Quality, or 4. Environmental Science, Management &amp; Policy</a:t>
            </a:r>
            <a:endParaRPr lang="en-US" sz="1500" dirty="0"/>
          </a:p>
          <a:p>
            <a:r>
              <a:rPr lang="en-US" sz="1500" dirty="0"/>
              <a:t>On-going professional development</a:t>
            </a:r>
          </a:p>
          <a:p>
            <a:r>
              <a:rPr lang="en-US" sz="1500" dirty="0"/>
              <a:t>For more information, visit </a:t>
            </a:r>
            <a:r>
              <a:rPr lang="en-US" sz="1500" dirty="0">
                <a:hlinkClick r:id="rId4"/>
              </a:rPr>
              <a:t>www.ipep.org</a:t>
            </a:r>
            <a:endParaRPr lang="en-US" sz="1500" dirty="0"/>
          </a:p>
          <a:p>
            <a:pPr marL="0" indent="0">
              <a:buNone/>
            </a:pPr>
            <a:endParaRPr lang="en-US" sz="1500" dirty="0"/>
          </a:p>
          <a:p>
            <a:pPr marL="0" indent="0">
              <a:buNone/>
            </a:pPr>
            <a:r>
              <a:rPr lang="en-US" sz="2400" b="1" dirty="0"/>
              <a:t>Environmental Professional In-Training (EPI) designation</a:t>
            </a:r>
          </a:p>
          <a:p>
            <a:r>
              <a:rPr lang="en-US" sz="1500" dirty="0"/>
              <a:t>Recent graduate or less than 7 years experience</a:t>
            </a:r>
          </a:p>
          <a:p>
            <a:r>
              <a:rPr lang="en-US" sz="1500" dirty="0"/>
              <a:t>General Science Exam</a:t>
            </a:r>
          </a:p>
          <a:p>
            <a:r>
              <a:rPr lang="en-US" sz="1500" dirty="0"/>
              <a:t>For more information, visit </a:t>
            </a:r>
            <a:r>
              <a:rPr lang="en-US" sz="1500" dirty="0">
                <a:hlinkClick r:id="rId4"/>
              </a:rPr>
              <a:t>www.ipep.org</a:t>
            </a:r>
            <a:endParaRPr lang="en-US" sz="1500" dirty="0"/>
          </a:p>
        </p:txBody>
      </p:sp>
      <p:pic>
        <p:nvPicPr>
          <p:cNvPr id="5" name="Picture 4" descr="Screen Shot 2017-04-05 at 4.54.32 PM.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1371600"/>
            <a:ext cx="2746194" cy="1139597"/>
          </a:xfrm>
          <a:prstGeom prst="rect">
            <a:avLst/>
          </a:prstGeom>
        </p:spPr>
      </p:pic>
      <p:pic>
        <p:nvPicPr>
          <p:cNvPr id="6" name="Picture 5" descr="Screen Shot 2017-04-05 at 4.54.14 PM.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200" y="2819400"/>
            <a:ext cx="2746194" cy="990600"/>
          </a:xfrm>
          <a:prstGeom prst="rect">
            <a:avLst/>
          </a:prstGeom>
        </p:spPr>
      </p:pic>
      <p:pic>
        <p:nvPicPr>
          <p:cNvPr id="7" name="Picture 6">
            <a:extLst>
              <a:ext uri="{FF2B5EF4-FFF2-40B4-BE49-F238E27FC236}">
                <a16:creationId xmlns:a16="http://schemas.microsoft.com/office/drawing/2014/main" id="{85A3136E-A040-4D2A-93B0-2FBD3B2DDB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91400" y="0"/>
            <a:ext cx="1752600" cy="1547275"/>
          </a:xfrm>
          <a:prstGeom prst="rect">
            <a:avLst/>
          </a:prstGeom>
        </p:spPr>
      </p:pic>
    </p:spTree>
    <p:extLst>
      <p:ext uri="{BB962C8B-B14F-4D97-AF65-F5344CB8AC3E}">
        <p14:creationId xmlns:p14="http://schemas.microsoft.com/office/powerpoint/2010/main" val="27972174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57200" y="2133600"/>
            <a:ext cx="588636" cy="3700671"/>
            <a:chOff x="444741" y="1516854"/>
            <a:chExt cx="633415" cy="4526761"/>
          </a:xfrm>
        </p:grpSpPr>
        <p:sp>
          <p:nvSpPr>
            <p:cNvPr id="10" name="Oval 9"/>
            <p:cNvSpPr/>
            <p:nvPr/>
          </p:nvSpPr>
          <p:spPr>
            <a:xfrm>
              <a:off x="444741" y="1516854"/>
              <a:ext cx="633415" cy="633415"/>
            </a:xfrm>
            <a:prstGeom prst="ellipse">
              <a:avLst/>
            </a:prstGeom>
            <a:solidFill>
              <a:schemeClr val="accent6"/>
            </a:solidFill>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sp>
        <p:sp>
          <p:nvSpPr>
            <p:cNvPr id="13" name="Oval 12"/>
            <p:cNvSpPr/>
            <p:nvPr/>
          </p:nvSpPr>
          <p:spPr>
            <a:xfrm>
              <a:off x="444741" y="2295523"/>
              <a:ext cx="633415" cy="633415"/>
            </a:xfrm>
            <a:prstGeom prst="ellipse">
              <a:avLst/>
            </a:prstGeom>
            <a:solidFill>
              <a:schemeClr val="accent1"/>
            </a:solidFill>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sp>
        <p:sp>
          <p:nvSpPr>
            <p:cNvPr id="18" name="Oval 17"/>
            <p:cNvSpPr/>
            <p:nvPr/>
          </p:nvSpPr>
          <p:spPr>
            <a:xfrm>
              <a:off x="444741" y="3074192"/>
              <a:ext cx="633415" cy="633415"/>
            </a:xfrm>
            <a:prstGeom prst="ellipse">
              <a:avLst/>
            </a:prstGeom>
            <a:solidFill>
              <a:schemeClr val="accent3"/>
            </a:solidFill>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sp>
        <p:sp>
          <p:nvSpPr>
            <p:cNvPr id="21" name="Oval 20"/>
            <p:cNvSpPr/>
            <p:nvPr/>
          </p:nvSpPr>
          <p:spPr>
            <a:xfrm>
              <a:off x="444741" y="3852861"/>
              <a:ext cx="633415" cy="633415"/>
            </a:xfrm>
            <a:prstGeom prst="ellipse">
              <a:avLst/>
            </a:prstGeom>
            <a:solidFill>
              <a:schemeClr val="accent5"/>
            </a:solidFill>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sp>
        <p:sp>
          <p:nvSpPr>
            <p:cNvPr id="24" name="Oval 23"/>
            <p:cNvSpPr/>
            <p:nvPr/>
          </p:nvSpPr>
          <p:spPr>
            <a:xfrm>
              <a:off x="444741" y="4631530"/>
              <a:ext cx="633415" cy="633415"/>
            </a:xfrm>
            <a:prstGeom prst="ellipse">
              <a:avLst/>
            </a:prstGeom>
            <a:solidFill>
              <a:schemeClr val="accent4"/>
            </a:solidFill>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sp>
        <p:sp>
          <p:nvSpPr>
            <p:cNvPr id="25" name="Oval 24"/>
            <p:cNvSpPr/>
            <p:nvPr/>
          </p:nvSpPr>
          <p:spPr>
            <a:xfrm>
              <a:off x="444741" y="5410200"/>
              <a:ext cx="633415" cy="633415"/>
            </a:xfrm>
            <a:prstGeom prst="ellipse">
              <a:avLst/>
            </a:prstGeom>
            <a:solidFill>
              <a:schemeClr val="tx2"/>
            </a:solidFill>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sp>
      </p:grpSp>
      <p:sp>
        <p:nvSpPr>
          <p:cNvPr id="19" name="Oval 18"/>
          <p:cNvSpPr/>
          <p:nvPr/>
        </p:nvSpPr>
        <p:spPr>
          <a:xfrm>
            <a:off x="457200" y="1449290"/>
            <a:ext cx="588636" cy="541422"/>
          </a:xfrm>
          <a:prstGeom prst="ellipse">
            <a:avLst/>
          </a:prstGeom>
          <a:solidFill>
            <a:schemeClr val="accent4">
              <a:lumMod val="50000"/>
            </a:schemeClr>
          </a:solidFill>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sp>
      <p:sp>
        <p:nvSpPr>
          <p:cNvPr id="20" name="Content Placeholder 2"/>
          <p:cNvSpPr txBox="1">
            <a:spLocks/>
          </p:cNvSpPr>
          <p:nvPr/>
        </p:nvSpPr>
        <p:spPr>
          <a:xfrm>
            <a:off x="1371600" y="1547275"/>
            <a:ext cx="7543800" cy="5046386"/>
          </a:xfrm>
          <a:prstGeom prst="rect">
            <a:avLst/>
          </a:prstGeom>
        </p:spPr>
        <p:txBody>
          <a:bodyPr>
            <a:normAutofit/>
          </a:bodyPr>
          <a:lstStyle>
            <a:lvl1pPr marL="274320" indent="-274320" algn="l" defTabSz="914400" rtl="0" eaLnBrk="1" latinLnBrk="0" hangingPunct="1">
              <a:spcBef>
                <a:spcPts val="600"/>
              </a:spcBef>
              <a:buFont typeface="Arial" panose="020B0604020202020204" pitchFamily="34" charset="0"/>
              <a:buChar char="•"/>
              <a:defRPr sz="3200" kern="1200">
                <a:solidFill>
                  <a:schemeClr val="tx1"/>
                </a:solidFill>
                <a:latin typeface="+mn-lt"/>
                <a:ea typeface="+mn-ea"/>
                <a:cs typeface="+mn-cs"/>
              </a:defRPr>
            </a:lvl1pPr>
            <a:lvl2pPr marL="548640" indent="-274320" algn="l" defTabSz="914400" rtl="0" eaLnBrk="1" latinLnBrk="0" hangingPunct="1">
              <a:spcBef>
                <a:spcPts val="600"/>
              </a:spcBef>
              <a:buFont typeface="Arial" panose="020B0604020202020204" pitchFamily="34" charset="0"/>
              <a:buChar char="–"/>
              <a:defRPr sz="2800" kern="1200">
                <a:solidFill>
                  <a:schemeClr val="tx1"/>
                </a:solidFill>
                <a:latin typeface="+mn-lt"/>
                <a:ea typeface="+mn-ea"/>
                <a:cs typeface="+mn-cs"/>
              </a:defRPr>
            </a:lvl2pPr>
            <a:lvl3pPr marL="822960" indent="-274320" algn="l" defTabSz="914400" rtl="0" eaLnBrk="1" latinLnBrk="0" hangingPunct="1">
              <a:spcBef>
                <a:spcPts val="6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dirty="0"/>
              <a:t>Occupational Exposure Banding</a:t>
            </a:r>
          </a:p>
          <a:p>
            <a:pPr marL="0" indent="0">
              <a:buNone/>
            </a:pPr>
            <a:endParaRPr lang="en-US" sz="700" dirty="0"/>
          </a:p>
          <a:p>
            <a:pPr marL="0" indent="0">
              <a:buNone/>
            </a:pPr>
            <a:r>
              <a:rPr lang="en-US" sz="2400" dirty="0"/>
              <a:t>IH Business Case Development </a:t>
            </a:r>
          </a:p>
          <a:p>
            <a:pPr marL="0" indent="0">
              <a:buNone/>
            </a:pPr>
            <a:endParaRPr lang="en-US" sz="700" dirty="0"/>
          </a:p>
          <a:p>
            <a:pPr marL="0" indent="0">
              <a:buNone/>
            </a:pPr>
            <a:r>
              <a:rPr lang="en-US" sz="2400" dirty="0"/>
              <a:t>Sensor Technologies</a:t>
            </a:r>
          </a:p>
          <a:p>
            <a:pPr marL="0" indent="0">
              <a:buNone/>
            </a:pPr>
            <a:endParaRPr lang="en-US" sz="700" dirty="0"/>
          </a:p>
          <a:p>
            <a:pPr marL="0" indent="0">
              <a:buNone/>
            </a:pPr>
            <a:r>
              <a:rPr lang="en-US" sz="2400" dirty="0"/>
              <a:t>Big Data/Big Data Management</a:t>
            </a:r>
          </a:p>
          <a:p>
            <a:pPr marL="0" indent="0">
              <a:buNone/>
            </a:pPr>
            <a:endParaRPr lang="en-US" sz="700" dirty="0"/>
          </a:p>
          <a:p>
            <a:pPr marL="0" indent="0">
              <a:buNone/>
            </a:pPr>
            <a:r>
              <a:rPr lang="en-US" sz="2400" dirty="0"/>
              <a:t>Changing Workforce/Workplace</a:t>
            </a:r>
          </a:p>
          <a:p>
            <a:pPr marL="0" indent="0">
              <a:buNone/>
            </a:pPr>
            <a:endParaRPr lang="en-US" sz="700" dirty="0"/>
          </a:p>
          <a:p>
            <a:pPr marL="0" indent="0">
              <a:buNone/>
            </a:pPr>
            <a:r>
              <a:rPr lang="en-US" sz="2400" dirty="0"/>
              <a:t>Global IH/OH Standard of Care</a:t>
            </a:r>
          </a:p>
          <a:p>
            <a:pPr marL="0" indent="0">
              <a:buNone/>
            </a:pPr>
            <a:endParaRPr lang="en-US" sz="700" dirty="0"/>
          </a:p>
          <a:p>
            <a:pPr marL="0" indent="0">
              <a:buNone/>
            </a:pPr>
            <a:r>
              <a:rPr lang="en-US" sz="2400" dirty="0"/>
              <a:t>Emergency Preparedness and Response</a:t>
            </a:r>
          </a:p>
          <a:p>
            <a:endParaRPr lang="en-US" sz="2800" dirty="0"/>
          </a:p>
        </p:txBody>
      </p:sp>
      <p:sp>
        <p:nvSpPr>
          <p:cNvPr id="23" name="Title 1"/>
          <p:cNvSpPr txBox="1">
            <a:spLocks/>
          </p:cNvSpPr>
          <p:nvPr/>
        </p:nvSpPr>
        <p:spPr>
          <a:xfrm>
            <a:off x="228600" y="575530"/>
            <a:ext cx="8229600" cy="838200"/>
          </a:xfrm>
          <a:prstGeom prst="rect">
            <a:avLst/>
          </a:prstGeom>
        </p:spPr>
        <p:txBody>
          <a:bodyPr/>
          <a:lstStyle>
            <a:lvl1pPr algn="l" defTabSz="914400" rtl="0" eaLnBrk="1" latinLnBrk="0" hangingPunct="1">
              <a:spcBef>
                <a:spcPct val="0"/>
              </a:spcBef>
              <a:buNone/>
              <a:defRPr sz="4400" kern="1200">
                <a:solidFill>
                  <a:schemeClr val="accent1"/>
                </a:solidFill>
                <a:latin typeface="+mj-lt"/>
                <a:ea typeface="+mj-ea"/>
                <a:cs typeface="+mj-cs"/>
              </a:defRPr>
            </a:lvl1pPr>
          </a:lstStyle>
          <a:p>
            <a:r>
              <a:rPr lang="en-US" sz="3600" b="1" dirty="0">
                <a:latin typeface="Calibri" panose="020F0502020204030204" pitchFamily="34" charset="0"/>
              </a:rPr>
              <a:t>Content Priorities / CPAG</a:t>
            </a:r>
            <a:endParaRPr lang="en-US" sz="3600" b="1" dirty="0">
              <a:solidFill>
                <a:srgbClr val="C00000"/>
              </a:solidFill>
              <a:latin typeface="Calibri" panose="020F0502020204030204" pitchFamily="34" charset="0"/>
            </a:endParaRPr>
          </a:p>
        </p:txBody>
      </p:sp>
      <p:pic>
        <p:nvPicPr>
          <p:cNvPr id="12" name="Picture 11">
            <a:extLst>
              <a:ext uri="{FF2B5EF4-FFF2-40B4-BE49-F238E27FC236}">
                <a16:creationId xmlns:a16="http://schemas.microsoft.com/office/drawing/2014/main" id="{5818D6E6-F074-4F5F-9ECA-E6814C1097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400" y="0"/>
            <a:ext cx="1752600" cy="1547275"/>
          </a:xfrm>
          <a:prstGeom prst="rect">
            <a:avLst/>
          </a:prstGeom>
        </p:spPr>
      </p:pic>
      <p:sp>
        <p:nvSpPr>
          <p:cNvPr id="14" name="Rounded Rectangle 35">
            <a:extLst>
              <a:ext uri="{FF2B5EF4-FFF2-40B4-BE49-F238E27FC236}">
                <a16:creationId xmlns:a16="http://schemas.microsoft.com/office/drawing/2014/main" id="{1F0E7944-20B2-449C-B03D-A5F7E8DB7856}"/>
              </a:ext>
            </a:extLst>
          </p:cNvPr>
          <p:cNvSpPr/>
          <p:nvPr/>
        </p:nvSpPr>
        <p:spPr>
          <a:xfrm>
            <a:off x="0" y="-33626"/>
            <a:ext cx="6670254" cy="519931"/>
          </a:xfrm>
          <a:prstGeom prst="round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53300" tIns="0" rIns="84433" bIns="0" numCol="1" spcCol="1270" anchor="ctr" anchorCtr="0">
            <a:noAutofit/>
          </a:bodyPr>
          <a:lstStyle/>
          <a:p>
            <a:pPr marL="161249" indent="-161249" defTabSz="820903">
              <a:lnSpc>
                <a:spcPct val="90000"/>
              </a:lnSpc>
              <a:spcAft>
                <a:spcPct val="35000"/>
              </a:spcAft>
            </a:pPr>
            <a:r>
              <a:rPr lang="en-US" sz="1662" b="1" dirty="0">
                <a:solidFill>
                  <a:sysClr val="windowText" lastClr="000000"/>
                </a:solidFill>
              </a:rPr>
              <a:t>3. Pioneer a coalition to advance and IH science </a:t>
            </a:r>
            <a:r>
              <a:rPr lang="en-US" sz="1662" b="1" dirty="0">
                <a:solidFill>
                  <a:schemeClr val="tx1"/>
                </a:solidFill>
              </a:rPr>
              <a:t>and practice</a:t>
            </a:r>
          </a:p>
        </p:txBody>
      </p:sp>
    </p:spTree>
    <p:extLst>
      <p:ext uri="{BB962C8B-B14F-4D97-AF65-F5344CB8AC3E}">
        <p14:creationId xmlns:p14="http://schemas.microsoft.com/office/powerpoint/2010/main" val="29787366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p:cNvPr>
          <p:cNvPicPr>
            <a:picLocks noChangeAspect="1"/>
          </p:cNvPicPr>
          <p:nvPr/>
        </p:nvPicPr>
        <p:blipFill rotWithShape="1">
          <a:blip r:embed="rId4">
            <a:extLst>
              <a:ext uri="{28A0092B-C50C-407E-A947-70E740481C1C}">
                <a14:useLocalDpi xmlns:a14="http://schemas.microsoft.com/office/drawing/2010/main" val="0"/>
              </a:ext>
            </a:extLst>
          </a:blip>
          <a:srcRect r="39988"/>
          <a:stretch/>
        </p:blipFill>
        <p:spPr>
          <a:xfrm>
            <a:off x="1371600" y="703417"/>
            <a:ext cx="4876800" cy="1345371"/>
          </a:xfrm>
          <a:prstGeom prst="rect">
            <a:avLst/>
          </a:prstGeom>
        </p:spPr>
      </p:pic>
      <p:sp>
        <p:nvSpPr>
          <p:cNvPr id="4" name="Content Placeholder 5"/>
          <p:cNvSpPr txBox="1">
            <a:spLocks/>
          </p:cNvSpPr>
          <p:nvPr/>
        </p:nvSpPr>
        <p:spPr>
          <a:xfrm>
            <a:off x="457200" y="2133600"/>
            <a:ext cx="8610600" cy="4678362"/>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spcAft>
                <a:spcPts val="600"/>
              </a:spcAft>
              <a:buFont typeface="Arial" panose="020B0604020202020204" pitchFamily="34" charset="0"/>
              <a:buNone/>
            </a:pPr>
            <a:r>
              <a:rPr lang="en-US" sz="2200" i="1" dirty="0">
                <a:effectLst>
                  <a:outerShdw blurRad="38100" dist="38100" dir="2700000" algn="tl">
                    <a:srgbClr val="000000">
                      <a:alpha val="43137"/>
                    </a:srgbClr>
                  </a:outerShdw>
                </a:effectLst>
                <a:latin typeface="Calibri" panose="020F0502020204030204" pitchFamily="34" charset="0"/>
              </a:rPr>
              <a:t>It’s not just a conference, it is an </a:t>
            </a:r>
            <a:r>
              <a:rPr lang="en-US" sz="2200" i="1" dirty="0" err="1">
                <a:effectLst>
                  <a:outerShdw blurRad="38100" dist="38100" dir="2700000" algn="tl">
                    <a:srgbClr val="000000">
                      <a:alpha val="43137"/>
                    </a:srgbClr>
                  </a:outerShdw>
                </a:effectLst>
                <a:latin typeface="Calibri" panose="020F0502020204030204" pitchFamily="34" charset="0"/>
              </a:rPr>
              <a:t>EXPerience</a:t>
            </a:r>
            <a:r>
              <a:rPr lang="en-US" sz="2200" i="1" dirty="0">
                <a:effectLst>
                  <a:outerShdw blurRad="38100" dist="38100" dir="2700000" algn="tl">
                    <a:srgbClr val="000000">
                      <a:alpha val="43137"/>
                    </a:srgbClr>
                  </a:outerShdw>
                </a:effectLst>
                <a:latin typeface="Calibri" panose="020F0502020204030204" pitchFamily="34" charset="0"/>
              </a:rPr>
              <a:t>!</a:t>
            </a:r>
          </a:p>
          <a:p>
            <a:pPr>
              <a:spcBef>
                <a:spcPts val="0"/>
              </a:spcBef>
              <a:spcAft>
                <a:spcPts val="1200"/>
              </a:spcAft>
            </a:pPr>
            <a:r>
              <a:rPr lang="en-US" sz="2200" b="1" dirty="0">
                <a:latin typeface="Calibri" panose="020F0502020204030204" pitchFamily="34" charset="0"/>
              </a:rPr>
              <a:t>Saves time out of the office</a:t>
            </a:r>
            <a:r>
              <a:rPr lang="en-US" sz="2200" dirty="0">
                <a:latin typeface="Calibri" panose="020F0502020204030204" pitchFamily="34" charset="0"/>
              </a:rPr>
              <a:t>: Monday-Wednesday Technical Conference; PDCs offered Saturday, Sunday, and Thursday</a:t>
            </a:r>
            <a:endParaRPr lang="en-US" sz="1050" dirty="0">
              <a:latin typeface="Calibri" panose="020F0502020204030204" pitchFamily="34" charset="0"/>
            </a:endParaRPr>
          </a:p>
          <a:p>
            <a:pPr>
              <a:spcBef>
                <a:spcPts val="0"/>
              </a:spcBef>
              <a:spcAft>
                <a:spcPts val="1200"/>
              </a:spcAft>
            </a:pPr>
            <a:r>
              <a:rPr lang="en-US" sz="2200" b="1" dirty="0">
                <a:latin typeface="Calibri" panose="020F0502020204030204" pitchFamily="34" charset="0"/>
              </a:rPr>
              <a:t>New, proven-effective educational formats</a:t>
            </a:r>
            <a:r>
              <a:rPr lang="en-US" sz="2200" dirty="0">
                <a:latin typeface="Calibri" panose="020F0502020204030204" pitchFamily="34" charset="0"/>
              </a:rPr>
              <a:t>: Case studies, scientific research, and technical presentations done early mornings and late evenings; all sessions will be one hour in length and will break at the same time</a:t>
            </a:r>
            <a:endParaRPr lang="en-US" sz="1050" dirty="0">
              <a:latin typeface="Calibri" panose="020F0502020204030204" pitchFamily="34" charset="0"/>
            </a:endParaRPr>
          </a:p>
          <a:p>
            <a:pPr marL="342900" lvl="1" indent="-342900">
              <a:spcBef>
                <a:spcPts val="0"/>
              </a:spcBef>
              <a:spcAft>
                <a:spcPts val="1200"/>
              </a:spcAft>
              <a:buFont typeface="Arial" panose="020B0604020202020204" pitchFamily="34" charset="0"/>
              <a:buChar char="•"/>
            </a:pPr>
            <a:r>
              <a:rPr lang="en-US" sz="2200" b="1" dirty="0">
                <a:latin typeface="Calibri" panose="020F0502020204030204" pitchFamily="34" charset="0"/>
              </a:rPr>
              <a:t>Organized by similar topics</a:t>
            </a:r>
            <a:r>
              <a:rPr lang="en-US" sz="2200" dirty="0">
                <a:latin typeface="Calibri" panose="020F0502020204030204" pitchFamily="34" charset="0"/>
              </a:rPr>
              <a:t>: Sessions scheduled via tracks</a:t>
            </a:r>
            <a:endParaRPr lang="en-US" sz="1050" dirty="0">
              <a:latin typeface="Calibri" panose="020F0502020204030204" pitchFamily="34" charset="0"/>
            </a:endParaRPr>
          </a:p>
          <a:p>
            <a:pPr marL="342900" lvl="1" indent="-342900">
              <a:spcBef>
                <a:spcPts val="0"/>
              </a:spcBef>
              <a:spcAft>
                <a:spcPts val="1200"/>
              </a:spcAft>
              <a:buFont typeface="Arial" panose="020B0604020202020204" pitchFamily="34" charset="0"/>
              <a:buChar char="•"/>
            </a:pPr>
            <a:r>
              <a:rPr lang="en-US" sz="2200" b="1" dirty="0">
                <a:latin typeface="Calibri" panose="020F0502020204030204" pitchFamily="34" charset="0"/>
              </a:rPr>
              <a:t>Additional applied education</a:t>
            </a:r>
            <a:r>
              <a:rPr lang="en-US" sz="2200" dirty="0">
                <a:latin typeface="Calibri" panose="020F0502020204030204" pitchFamily="34" charset="0"/>
              </a:rPr>
              <a:t>: Wednesday Closing General Session introduced in 2017</a:t>
            </a:r>
          </a:p>
        </p:txBody>
      </p:sp>
      <p:pic>
        <p:nvPicPr>
          <p:cNvPr id="5" name="Picture 4">
            <a:extLst>
              <a:ext uri="{FF2B5EF4-FFF2-40B4-BE49-F238E27FC236}">
                <a16:creationId xmlns:a16="http://schemas.microsoft.com/office/drawing/2014/main" id="{89EC96D8-E421-431B-B670-CD3A23FA18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1400" y="0"/>
            <a:ext cx="1752600" cy="1547275"/>
          </a:xfrm>
          <a:prstGeom prst="rect">
            <a:avLst/>
          </a:prstGeom>
        </p:spPr>
      </p:pic>
      <p:sp>
        <p:nvSpPr>
          <p:cNvPr id="6" name="Rounded Rectangle 31">
            <a:extLst>
              <a:ext uri="{FF2B5EF4-FFF2-40B4-BE49-F238E27FC236}">
                <a16:creationId xmlns:a16="http://schemas.microsoft.com/office/drawing/2014/main" id="{2BD0B0DA-92DE-482D-9C28-36AD1919E546}"/>
              </a:ext>
            </a:extLst>
          </p:cNvPr>
          <p:cNvSpPr/>
          <p:nvPr/>
        </p:nvSpPr>
        <p:spPr>
          <a:xfrm>
            <a:off x="0" y="0"/>
            <a:ext cx="6670254" cy="519931"/>
          </a:xfrm>
          <a:prstGeom prst="round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53300" tIns="0" rIns="84433" bIns="0" numCol="1" spcCol="1270" anchor="ctr" anchorCtr="0">
            <a:noAutofit/>
          </a:bodyPr>
          <a:lstStyle/>
          <a:p>
            <a:pPr marL="161249" indent="-161249" defTabSz="820903">
              <a:lnSpc>
                <a:spcPct val="90000"/>
              </a:lnSpc>
              <a:spcAft>
                <a:spcPct val="35000"/>
              </a:spcAft>
            </a:pPr>
            <a:r>
              <a:rPr lang="en-US" sz="1662" b="1" dirty="0">
                <a:solidFill>
                  <a:sysClr val="windowText" lastClr="000000"/>
                </a:solidFill>
              </a:rPr>
              <a:t>1. Drive AIHA’s content focus and dissemination</a:t>
            </a:r>
          </a:p>
        </p:txBody>
      </p:sp>
    </p:spTree>
    <p:extLst>
      <p:ext uri="{BB962C8B-B14F-4D97-AF65-F5344CB8AC3E}">
        <p14:creationId xmlns:p14="http://schemas.microsoft.com/office/powerpoint/2010/main" val="2467090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4AFF37-A640-4516-B51E-B106906953AA}"/>
              </a:ext>
            </a:extLst>
          </p:cNvPr>
          <p:cNvSpPr txBox="1"/>
          <p:nvPr/>
        </p:nvSpPr>
        <p:spPr>
          <a:xfrm>
            <a:off x="2514600" y="1752600"/>
            <a:ext cx="5486400" cy="369332"/>
          </a:xfrm>
          <a:prstGeom prst="rect">
            <a:avLst/>
          </a:prstGeom>
          <a:noFill/>
        </p:spPr>
        <p:txBody>
          <a:bodyPr wrap="square" rtlCol="0">
            <a:spAutoFit/>
          </a:bodyPr>
          <a:lstStyle/>
          <a:p>
            <a:endParaRPr lang="en-US" dirty="0"/>
          </a:p>
        </p:txBody>
      </p:sp>
      <p:sp>
        <p:nvSpPr>
          <p:cNvPr id="5" name="Rectangle 4">
            <a:extLst>
              <a:ext uri="{FF2B5EF4-FFF2-40B4-BE49-F238E27FC236}">
                <a16:creationId xmlns:a16="http://schemas.microsoft.com/office/drawing/2014/main" id="{B2D572ED-F173-4BCB-BA79-A41F918AD862}"/>
              </a:ext>
            </a:extLst>
          </p:cNvPr>
          <p:cNvSpPr/>
          <p:nvPr/>
        </p:nvSpPr>
        <p:spPr>
          <a:xfrm>
            <a:off x="1240777" y="304800"/>
            <a:ext cx="6534609" cy="707886"/>
          </a:xfrm>
          <a:prstGeom prst="rect">
            <a:avLst/>
          </a:prstGeom>
        </p:spPr>
        <p:txBody>
          <a:bodyPr wrap="none">
            <a:spAutoFit/>
          </a:bodyPr>
          <a:lstStyle/>
          <a:p>
            <a:r>
              <a:rPr lang="en-US" sz="4000" b="1" dirty="0">
                <a:solidFill>
                  <a:srgbClr val="007FAC"/>
                </a:solidFill>
                <a:latin typeface="Calibri" panose="020F0502020204030204" pitchFamily="34" charset="0"/>
                <a:ea typeface="+mj-ea"/>
                <a:cs typeface="+mj-cs"/>
              </a:rPr>
              <a:t>Collaborations &amp; Partnerships</a:t>
            </a:r>
            <a:endParaRPr lang="en-US" sz="2000" b="1" dirty="0"/>
          </a:p>
        </p:txBody>
      </p:sp>
      <p:pic>
        <p:nvPicPr>
          <p:cNvPr id="4" name="Picture 3">
            <a:extLst>
              <a:ext uri="{FF2B5EF4-FFF2-40B4-BE49-F238E27FC236}">
                <a16:creationId xmlns:a16="http://schemas.microsoft.com/office/drawing/2014/main" id="{8B096936-C83E-445C-AA93-EBEB481DA6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1447800"/>
            <a:ext cx="4014787" cy="4003217"/>
          </a:xfrm>
          <a:prstGeom prst="rect">
            <a:avLst/>
          </a:prstGeom>
        </p:spPr>
      </p:pic>
    </p:spTree>
    <p:extLst>
      <p:ext uri="{BB962C8B-B14F-4D97-AF65-F5344CB8AC3E}">
        <p14:creationId xmlns:p14="http://schemas.microsoft.com/office/powerpoint/2010/main" val="5971792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4AFF37-A640-4516-B51E-B106906953AA}"/>
              </a:ext>
            </a:extLst>
          </p:cNvPr>
          <p:cNvSpPr txBox="1"/>
          <p:nvPr/>
        </p:nvSpPr>
        <p:spPr>
          <a:xfrm>
            <a:off x="2514600" y="1752600"/>
            <a:ext cx="5486400" cy="369332"/>
          </a:xfrm>
          <a:prstGeom prst="rect">
            <a:avLst/>
          </a:prstGeom>
          <a:noFill/>
        </p:spPr>
        <p:txBody>
          <a:bodyPr wrap="square" rtlCol="0">
            <a:spAutoFit/>
          </a:bodyPr>
          <a:lstStyle/>
          <a:p>
            <a:endParaRPr lang="en-US" dirty="0"/>
          </a:p>
        </p:txBody>
      </p:sp>
      <p:pic>
        <p:nvPicPr>
          <p:cNvPr id="6" name="Picture 7">
            <a:extLst>
              <a:ext uri="{FF2B5EF4-FFF2-40B4-BE49-F238E27FC236}">
                <a16:creationId xmlns:a16="http://schemas.microsoft.com/office/drawing/2014/main" id="{5FDAB2DA-35D4-4BA7-95B7-1C9B1D570D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730" y="371748"/>
            <a:ext cx="3133725" cy="62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descr="http://www.centershs.org/assets/img/CHSH_Logo.png">
            <a:extLst>
              <a:ext uri="{FF2B5EF4-FFF2-40B4-BE49-F238E27FC236}">
                <a16:creationId xmlns:a16="http://schemas.microsoft.com/office/drawing/2014/main" id="{F11B0347-6BF0-4EC8-9646-C9F7A47FB5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149" y="1923172"/>
            <a:ext cx="2753395" cy="7900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pune.occucon.com/images/logo.jpg">
            <a:extLst>
              <a:ext uri="{FF2B5EF4-FFF2-40B4-BE49-F238E27FC236}">
                <a16:creationId xmlns:a16="http://schemas.microsoft.com/office/drawing/2014/main" id="{BA493B7C-B19F-42B6-BD04-80768A15B0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620" y="2999150"/>
            <a:ext cx="2892451" cy="102682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5B7C7E3-C610-499A-BF91-D0A522052265}"/>
              </a:ext>
            </a:extLst>
          </p:cNvPr>
          <p:cNvSpPr txBox="1"/>
          <p:nvPr/>
        </p:nvSpPr>
        <p:spPr>
          <a:xfrm>
            <a:off x="690082" y="5299860"/>
            <a:ext cx="2286000" cy="584775"/>
          </a:xfrm>
          <a:prstGeom prst="rect">
            <a:avLst/>
          </a:prstGeom>
          <a:noFill/>
        </p:spPr>
        <p:txBody>
          <a:bodyPr wrap="square" rtlCol="0">
            <a:spAutoFit/>
          </a:bodyPr>
          <a:lstStyle/>
          <a:p>
            <a:r>
              <a:rPr lang="en-US" sz="3200" b="1" dirty="0">
                <a:solidFill>
                  <a:srgbClr val="0070C0"/>
                </a:solidFill>
              </a:rPr>
              <a:t>IEQ-GA</a:t>
            </a:r>
          </a:p>
        </p:txBody>
      </p:sp>
      <p:pic>
        <p:nvPicPr>
          <p:cNvPr id="10" name="Picture 9" descr="http://www.asse.org/assets/1/7/asselogocolor_thumb1.jpg">
            <a:extLst>
              <a:ext uri="{FF2B5EF4-FFF2-40B4-BE49-F238E27FC236}">
                <a16:creationId xmlns:a16="http://schemas.microsoft.com/office/drawing/2014/main" id="{6F74B902-84F2-4BEC-ACA5-AA7716470C5A}"/>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4556524" y="242727"/>
            <a:ext cx="1432560" cy="1432560"/>
          </a:xfrm>
          <a:prstGeom prst="rect">
            <a:avLst/>
          </a:prstGeom>
          <a:noFill/>
          <a:ln>
            <a:noFill/>
          </a:ln>
        </p:spPr>
      </p:pic>
      <p:pic>
        <p:nvPicPr>
          <p:cNvPr id="11" name="Picture 8">
            <a:extLst>
              <a:ext uri="{FF2B5EF4-FFF2-40B4-BE49-F238E27FC236}">
                <a16:creationId xmlns:a16="http://schemas.microsoft.com/office/drawing/2014/main" id="{434C370C-84F5-48B6-905A-E1CD7033713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4199" y="278509"/>
            <a:ext cx="1411911" cy="1411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6" descr="http://aiha-ncs.org/images/design/logo-header.png">
            <a:extLst>
              <a:ext uri="{FF2B5EF4-FFF2-40B4-BE49-F238E27FC236}">
                <a16:creationId xmlns:a16="http://schemas.microsoft.com/office/drawing/2014/main" id="{0897D96A-4BF5-4DEC-8E3F-AA07D640C41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66825" y="2191139"/>
            <a:ext cx="1871533" cy="123574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1E8D7E82-9D78-476F-A889-093C0E5EA35C}"/>
              </a:ext>
            </a:extLst>
          </p:cNvPr>
          <p:cNvSpPr/>
          <p:nvPr/>
        </p:nvSpPr>
        <p:spPr>
          <a:xfrm>
            <a:off x="5999244" y="3401895"/>
            <a:ext cx="2206694" cy="646331"/>
          </a:xfrm>
          <a:prstGeom prst="rect">
            <a:avLst/>
          </a:prstGeom>
        </p:spPr>
        <p:txBody>
          <a:bodyPr wrap="none">
            <a:spAutoFit/>
          </a:bodyPr>
          <a:lstStyle/>
          <a:p>
            <a:r>
              <a:rPr lang="en-US" b="1" dirty="0">
                <a:solidFill>
                  <a:srgbClr val="1D6C8C"/>
                </a:solidFill>
                <a:latin typeface="Arial" panose="020B0604020202020204" pitchFamily="34" charset="0"/>
              </a:rPr>
              <a:t>Developing World </a:t>
            </a:r>
            <a:br>
              <a:rPr lang="en-US" b="1" dirty="0">
                <a:solidFill>
                  <a:srgbClr val="1D6C8C"/>
                </a:solidFill>
                <a:latin typeface="Arial" panose="020B0604020202020204" pitchFamily="34" charset="0"/>
              </a:rPr>
            </a:br>
            <a:r>
              <a:rPr lang="en-US" b="1" dirty="0">
                <a:solidFill>
                  <a:srgbClr val="1D6C8C"/>
                </a:solidFill>
                <a:latin typeface="Arial" panose="020B0604020202020204" pitchFamily="34" charset="0"/>
              </a:rPr>
              <a:t>Outreach Initiative</a:t>
            </a:r>
            <a:endParaRPr lang="en-US" b="1" i="0" u="none" strike="noStrike" dirty="0">
              <a:solidFill>
                <a:srgbClr val="1D6C8C"/>
              </a:solidFill>
              <a:effectLst/>
              <a:latin typeface="Arial" panose="020B0604020202020204" pitchFamily="34" charset="0"/>
            </a:endParaRPr>
          </a:p>
        </p:txBody>
      </p:sp>
      <p:pic>
        <p:nvPicPr>
          <p:cNvPr id="14" name="Picture 13">
            <a:extLst>
              <a:ext uri="{FF2B5EF4-FFF2-40B4-BE49-F238E27FC236}">
                <a16:creationId xmlns:a16="http://schemas.microsoft.com/office/drawing/2014/main" id="{57C3F58A-F8C9-4AC3-B794-41BFC87E85BB}"/>
              </a:ext>
            </a:extLst>
          </p:cNvPr>
          <p:cNvPicPr>
            <a:picLocks noChangeAspect="1"/>
          </p:cNvPicPr>
          <p:nvPr/>
        </p:nvPicPr>
        <p:blipFill>
          <a:blip r:embed="rId9"/>
          <a:stretch>
            <a:fillRect/>
          </a:stretch>
        </p:blipFill>
        <p:spPr>
          <a:xfrm>
            <a:off x="3517875" y="4735566"/>
            <a:ext cx="2408970" cy="821810"/>
          </a:xfrm>
          <a:prstGeom prst="rect">
            <a:avLst/>
          </a:prstGeom>
        </p:spPr>
      </p:pic>
      <p:sp>
        <p:nvSpPr>
          <p:cNvPr id="15" name="TextBox 14">
            <a:extLst>
              <a:ext uri="{FF2B5EF4-FFF2-40B4-BE49-F238E27FC236}">
                <a16:creationId xmlns:a16="http://schemas.microsoft.com/office/drawing/2014/main" id="{FC7A268D-4ECA-47A1-AFB6-C82837E32E9A}"/>
              </a:ext>
            </a:extLst>
          </p:cNvPr>
          <p:cNvSpPr txBox="1"/>
          <p:nvPr/>
        </p:nvSpPr>
        <p:spPr>
          <a:xfrm>
            <a:off x="3527940" y="5446354"/>
            <a:ext cx="2228736" cy="523220"/>
          </a:xfrm>
          <a:prstGeom prst="rect">
            <a:avLst/>
          </a:prstGeom>
          <a:noFill/>
        </p:spPr>
        <p:txBody>
          <a:bodyPr wrap="square" rtlCol="0">
            <a:spAutoFit/>
          </a:bodyPr>
          <a:lstStyle/>
          <a:p>
            <a:pPr algn="ctr"/>
            <a:r>
              <a:rPr lang="en-US" sz="1400" b="1" dirty="0"/>
              <a:t>Total Worker Health Affiliate Organization</a:t>
            </a:r>
          </a:p>
        </p:txBody>
      </p:sp>
      <p:pic>
        <p:nvPicPr>
          <p:cNvPr id="16" name="Picture 8" descr="inshpo">
            <a:extLst>
              <a:ext uri="{FF2B5EF4-FFF2-40B4-BE49-F238E27FC236}">
                <a16:creationId xmlns:a16="http://schemas.microsoft.com/office/drawing/2014/main" id="{7A779413-8653-440F-9A53-9B3A55387ED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10400" y="4556878"/>
            <a:ext cx="1676401" cy="1439334"/>
          </a:xfrm>
          <a:prstGeom prst="rect">
            <a:avLst/>
          </a:prstGeom>
          <a:solidFill>
            <a:schemeClr val="accent1"/>
          </a:solidFill>
        </p:spPr>
      </p:pic>
      <p:sp>
        <p:nvSpPr>
          <p:cNvPr id="4" name="Rectangle 3">
            <a:extLst>
              <a:ext uri="{FF2B5EF4-FFF2-40B4-BE49-F238E27FC236}">
                <a16:creationId xmlns:a16="http://schemas.microsoft.com/office/drawing/2014/main" id="{0EF78542-91FB-43B9-AA69-80AD77517DB0}"/>
              </a:ext>
            </a:extLst>
          </p:cNvPr>
          <p:cNvSpPr/>
          <p:nvPr/>
        </p:nvSpPr>
        <p:spPr>
          <a:xfrm>
            <a:off x="316775" y="4350771"/>
            <a:ext cx="3087108" cy="646331"/>
          </a:xfrm>
          <a:prstGeom prst="rect">
            <a:avLst/>
          </a:prstGeom>
        </p:spPr>
        <p:txBody>
          <a:bodyPr wrap="square">
            <a:spAutoFit/>
          </a:bodyPr>
          <a:lstStyle/>
          <a:p>
            <a:r>
              <a:rPr lang="en-US"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Collaborative for Effective Prescription Opioid Policies </a:t>
            </a:r>
            <a:endParaRPr lang="en-US" b="1" dirty="0">
              <a:solidFill>
                <a:srgbClr val="002060"/>
              </a:solidFill>
            </a:endParaRPr>
          </a:p>
        </p:txBody>
      </p:sp>
      <p:sp>
        <p:nvSpPr>
          <p:cNvPr id="5" name="Rectangle 4">
            <a:extLst>
              <a:ext uri="{FF2B5EF4-FFF2-40B4-BE49-F238E27FC236}">
                <a16:creationId xmlns:a16="http://schemas.microsoft.com/office/drawing/2014/main" id="{C11A09BB-B04F-436D-A6BA-B2FA76876399}"/>
              </a:ext>
            </a:extLst>
          </p:cNvPr>
          <p:cNvSpPr/>
          <p:nvPr/>
        </p:nvSpPr>
        <p:spPr>
          <a:xfrm>
            <a:off x="3502539" y="2861440"/>
            <a:ext cx="2424305" cy="369332"/>
          </a:xfrm>
          <a:prstGeom prst="rect">
            <a:avLst/>
          </a:prstGeom>
        </p:spPr>
        <p:txBody>
          <a:bodyPr wrap="square">
            <a:spAutoFit/>
          </a:bodyPr>
          <a:lstStyle/>
          <a:p>
            <a:r>
              <a:rPr lang="en-US"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Road to Zero Coalition </a:t>
            </a:r>
            <a:endParaRPr lang="en-US" b="1" dirty="0">
              <a:solidFill>
                <a:srgbClr val="C00000"/>
              </a:solidFill>
            </a:endParaRPr>
          </a:p>
        </p:txBody>
      </p:sp>
      <p:sp>
        <p:nvSpPr>
          <p:cNvPr id="17" name="Rectangle 16">
            <a:extLst>
              <a:ext uri="{FF2B5EF4-FFF2-40B4-BE49-F238E27FC236}">
                <a16:creationId xmlns:a16="http://schemas.microsoft.com/office/drawing/2014/main" id="{ED0C2E4D-7280-481E-A3C6-44783A4DCB14}"/>
              </a:ext>
            </a:extLst>
          </p:cNvPr>
          <p:cNvSpPr/>
          <p:nvPr/>
        </p:nvSpPr>
        <p:spPr>
          <a:xfrm>
            <a:off x="301535" y="1226458"/>
            <a:ext cx="3843745" cy="369332"/>
          </a:xfrm>
          <a:prstGeom prst="rect">
            <a:avLst/>
          </a:prstGeom>
        </p:spPr>
        <p:txBody>
          <a:bodyPr wrap="none">
            <a:spAutoFit/>
          </a:bodyPr>
          <a:lstStyle/>
          <a:p>
            <a:r>
              <a:rPr lang="en-US" b="1" dirty="0">
                <a:solidFill>
                  <a:schemeClr val="accent4">
                    <a:lumMod val="50000"/>
                  </a:schemeClr>
                </a:solidFill>
              </a:rPr>
              <a:t>American Alliance for Innovation </a:t>
            </a:r>
          </a:p>
        </p:txBody>
      </p:sp>
    </p:spTree>
    <p:extLst>
      <p:ext uri="{BB962C8B-B14F-4D97-AF65-F5344CB8AC3E}">
        <p14:creationId xmlns:p14="http://schemas.microsoft.com/office/powerpoint/2010/main" val="36195227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aiha.org/PublishingImages/IOHA2018im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437213"/>
            <a:ext cx="5040479" cy="3886200"/>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https://www.aiha.org/PublishingImages/AIHA-IOHAlogos.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2703" y="5213350"/>
            <a:ext cx="4762500" cy="8763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5C6D872-8F66-4422-8309-180C4AA3AC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91400" y="0"/>
            <a:ext cx="1752600" cy="1547275"/>
          </a:xfrm>
          <a:prstGeom prst="rect">
            <a:avLst/>
          </a:prstGeom>
        </p:spPr>
      </p:pic>
      <p:sp>
        <p:nvSpPr>
          <p:cNvPr id="6" name="Rounded Rectangle 37">
            <a:extLst>
              <a:ext uri="{FF2B5EF4-FFF2-40B4-BE49-F238E27FC236}">
                <a16:creationId xmlns:a16="http://schemas.microsoft.com/office/drawing/2014/main" id="{EA990B76-7746-4637-9754-83F19AC0510B}"/>
              </a:ext>
            </a:extLst>
          </p:cNvPr>
          <p:cNvSpPr/>
          <p:nvPr/>
        </p:nvSpPr>
        <p:spPr>
          <a:xfrm>
            <a:off x="10160" y="0"/>
            <a:ext cx="6670254" cy="519931"/>
          </a:xfrm>
          <a:prstGeom prst="round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53300" tIns="0" rIns="84433" bIns="0" numCol="1" spcCol="1270" anchor="ctr" anchorCtr="0">
            <a:noAutofit/>
          </a:bodyPr>
          <a:lstStyle/>
          <a:p>
            <a:pPr marL="161249" indent="-161249" defTabSz="820903">
              <a:lnSpc>
                <a:spcPct val="90000"/>
              </a:lnSpc>
              <a:spcAft>
                <a:spcPct val="35000"/>
              </a:spcAft>
            </a:pPr>
            <a:r>
              <a:rPr lang="en-US" sz="1662" b="1" dirty="0">
                <a:solidFill>
                  <a:sysClr val="windowText" lastClr="000000"/>
                </a:solidFill>
              </a:rPr>
              <a:t>4. Partner to generate and </a:t>
            </a:r>
            <a:r>
              <a:rPr lang="en-US" sz="1662" b="1" dirty="0">
                <a:solidFill>
                  <a:schemeClr val="tx1"/>
                </a:solidFill>
              </a:rPr>
              <a:t>disseminate </a:t>
            </a:r>
            <a:r>
              <a:rPr lang="en-US" sz="1662" b="1" dirty="0">
                <a:solidFill>
                  <a:sysClr val="windowText" lastClr="000000"/>
                </a:solidFill>
              </a:rPr>
              <a:t>content</a:t>
            </a:r>
          </a:p>
        </p:txBody>
      </p:sp>
      <p:sp>
        <p:nvSpPr>
          <p:cNvPr id="2" name="TextBox 1">
            <a:extLst>
              <a:ext uri="{FF2B5EF4-FFF2-40B4-BE49-F238E27FC236}">
                <a16:creationId xmlns:a16="http://schemas.microsoft.com/office/drawing/2014/main" id="{F3D71B73-D87D-4768-80BD-0C60DB2842CB}"/>
              </a:ext>
            </a:extLst>
          </p:cNvPr>
          <p:cNvSpPr txBox="1"/>
          <p:nvPr/>
        </p:nvSpPr>
        <p:spPr>
          <a:xfrm>
            <a:off x="6248400" y="2220309"/>
            <a:ext cx="2590800" cy="1815882"/>
          </a:xfrm>
          <a:prstGeom prst="rect">
            <a:avLst/>
          </a:prstGeom>
          <a:noFill/>
        </p:spPr>
        <p:txBody>
          <a:bodyPr wrap="square" rtlCol="0">
            <a:spAutoFit/>
          </a:bodyPr>
          <a:lstStyle/>
          <a:p>
            <a:r>
              <a:rPr lang="en-US" sz="2800" i="1" dirty="0">
                <a:latin typeface="Arial Black" panose="020B0A04020102020204" pitchFamily="34" charset="0"/>
              </a:rPr>
              <a:t>Saturday, Sept 22 – Wednesday, Sept 26</a:t>
            </a:r>
          </a:p>
        </p:txBody>
      </p:sp>
    </p:spTree>
    <p:extLst>
      <p:ext uri="{BB962C8B-B14F-4D97-AF65-F5344CB8AC3E}">
        <p14:creationId xmlns:p14="http://schemas.microsoft.com/office/powerpoint/2010/main" val="997316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b="1" dirty="0">
                <a:latin typeface="Calibri" panose="020F0502020204030204" pitchFamily="34" charset="0"/>
              </a:rPr>
              <a:t>Today’s Agenda</a:t>
            </a:r>
          </a:p>
        </p:txBody>
      </p:sp>
      <p:sp>
        <p:nvSpPr>
          <p:cNvPr id="3" name="Content Placeholder 2">
            <a:extLst>
              <a:ext uri="{FF2B5EF4-FFF2-40B4-BE49-F238E27FC236}">
                <a16:creationId xmlns:a16="http://schemas.microsoft.com/office/drawing/2014/main" id="{6453C2ED-B4A3-4D80-89E4-2D667EEF7FC4}"/>
              </a:ext>
            </a:extLst>
          </p:cNvPr>
          <p:cNvSpPr>
            <a:spLocks noGrp="1"/>
          </p:cNvSpPr>
          <p:nvPr>
            <p:ph idx="1"/>
          </p:nvPr>
        </p:nvSpPr>
        <p:spPr/>
        <p:txBody>
          <a:bodyPr/>
          <a:lstStyle/>
          <a:p>
            <a:r>
              <a:rPr lang="en-US" sz="2800" dirty="0"/>
              <a:t>Overview of AIHA National</a:t>
            </a:r>
          </a:p>
          <a:p>
            <a:r>
              <a:rPr lang="en-US" sz="2800" dirty="0"/>
              <a:t>National – Local Section Dynamics</a:t>
            </a:r>
          </a:p>
          <a:p>
            <a:r>
              <a:rPr lang="en-US" sz="2800" dirty="0"/>
              <a:t>Collaborations &amp; Partnerships</a:t>
            </a:r>
          </a:p>
          <a:p>
            <a:r>
              <a:rPr lang="en-US" sz="2800" dirty="0"/>
              <a:t>Grassroots Awareness of Profession</a:t>
            </a:r>
          </a:p>
          <a:p>
            <a:r>
              <a:rPr lang="en-US" sz="2800" dirty="0"/>
              <a:t>Government Relations</a:t>
            </a:r>
          </a:p>
          <a:p>
            <a:r>
              <a:rPr lang="en-US" sz="2800" dirty="0"/>
              <a:t>AIH Foundation </a:t>
            </a:r>
          </a:p>
          <a:p>
            <a:r>
              <a:rPr lang="en-US" sz="2800" dirty="0"/>
              <a:t>The Future is Now!</a:t>
            </a:r>
          </a:p>
          <a:p>
            <a:endParaRPr lang="en-US" sz="2800" dirty="0"/>
          </a:p>
          <a:p>
            <a:endParaRPr lang="en-US" dirty="0"/>
          </a:p>
        </p:txBody>
      </p:sp>
      <p:pic>
        <p:nvPicPr>
          <p:cNvPr id="6" name="Picture 5">
            <a:extLst>
              <a:ext uri="{FF2B5EF4-FFF2-40B4-BE49-F238E27FC236}">
                <a16:creationId xmlns:a16="http://schemas.microsoft.com/office/drawing/2014/main" id="{E5079D47-BCA5-41BE-AC51-789AF56423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0" y="3863181"/>
            <a:ext cx="3107225" cy="2743200"/>
          </a:xfrm>
          <a:prstGeom prst="rect">
            <a:avLst/>
          </a:prstGeom>
        </p:spPr>
      </p:pic>
    </p:spTree>
    <p:extLst>
      <p:ext uri="{BB962C8B-B14F-4D97-AF65-F5344CB8AC3E}">
        <p14:creationId xmlns:p14="http://schemas.microsoft.com/office/powerpoint/2010/main" val="15466626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340" y="742141"/>
            <a:ext cx="9144000" cy="706794"/>
          </a:xfrm>
        </p:spPr>
        <p:txBody>
          <a:bodyPr>
            <a:noAutofit/>
          </a:bodyPr>
          <a:lstStyle/>
          <a:p>
            <a:br>
              <a:rPr lang="en-US" sz="2800" dirty="0">
                <a:effectLst>
                  <a:outerShdw blurRad="38100" dist="38100" dir="2700000" algn="tl">
                    <a:srgbClr val="000000">
                      <a:alpha val="43137"/>
                    </a:srgbClr>
                  </a:outerShdw>
                </a:effectLst>
              </a:rPr>
            </a:br>
            <a:endParaRPr lang="en-US" sz="28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80340" y="5410200"/>
            <a:ext cx="8763000" cy="812974"/>
          </a:xfrm>
        </p:spPr>
        <p:txBody>
          <a:bodyPr>
            <a:noAutofit/>
          </a:bodyPr>
          <a:lstStyle/>
          <a:p>
            <a:pPr marL="0" indent="0" algn="ctr">
              <a:buNone/>
            </a:pPr>
            <a:r>
              <a:rPr lang="en-US" sz="1800" dirty="0">
                <a:solidFill>
                  <a:srgbClr val="FF0000"/>
                </a:solidFill>
                <a:latin typeface="+mj-lt"/>
              </a:rPr>
              <a:t>Contact Russ Hayward (</a:t>
            </a:r>
            <a:r>
              <a:rPr lang="en-US" sz="1800" dirty="0">
                <a:solidFill>
                  <a:srgbClr val="FF0000"/>
                </a:solidFill>
                <a:latin typeface="+mj-lt"/>
                <a:hlinkClick r:id="rId3"/>
              </a:rPr>
              <a:t>rhayward@aiha.org</a:t>
            </a:r>
            <a:r>
              <a:rPr lang="en-US" sz="1800" dirty="0">
                <a:solidFill>
                  <a:srgbClr val="FF0000"/>
                </a:solidFill>
                <a:latin typeface="+mj-lt"/>
              </a:rPr>
              <a:t>) to indicate which project(s) </a:t>
            </a:r>
            <a:br>
              <a:rPr lang="en-US" sz="1800" dirty="0">
                <a:solidFill>
                  <a:srgbClr val="FF0000"/>
                </a:solidFill>
                <a:latin typeface="+mj-lt"/>
              </a:rPr>
            </a:br>
            <a:r>
              <a:rPr lang="en-US" sz="1800" dirty="0">
                <a:solidFill>
                  <a:srgbClr val="FF0000"/>
                </a:solidFill>
                <a:latin typeface="+mj-lt"/>
              </a:rPr>
              <a:t>you’d like to participate in.</a:t>
            </a:r>
          </a:p>
        </p:txBody>
      </p:sp>
      <p:sp>
        <p:nvSpPr>
          <p:cNvPr id="4" name="Rounded Rectangle 35">
            <a:extLst>
              <a:ext uri="{FF2B5EF4-FFF2-40B4-BE49-F238E27FC236}">
                <a16:creationId xmlns:a16="http://schemas.microsoft.com/office/drawing/2014/main" id="{66520B76-392F-4F2E-ACE7-025CE71AAC1F}"/>
              </a:ext>
            </a:extLst>
          </p:cNvPr>
          <p:cNvSpPr/>
          <p:nvPr/>
        </p:nvSpPr>
        <p:spPr>
          <a:xfrm>
            <a:off x="0" y="0"/>
            <a:ext cx="6670254" cy="519931"/>
          </a:xfrm>
          <a:prstGeom prst="round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53300" tIns="0" rIns="84433" bIns="0" numCol="1" spcCol="1270" anchor="ctr" anchorCtr="0">
            <a:noAutofit/>
          </a:bodyPr>
          <a:lstStyle/>
          <a:p>
            <a:pPr marL="161249" indent="-161249" defTabSz="820903">
              <a:lnSpc>
                <a:spcPct val="90000"/>
              </a:lnSpc>
              <a:spcAft>
                <a:spcPct val="35000"/>
              </a:spcAft>
            </a:pPr>
            <a:r>
              <a:rPr lang="en-US" sz="1662" b="1" dirty="0">
                <a:solidFill>
                  <a:sysClr val="windowText" lastClr="000000"/>
                </a:solidFill>
              </a:rPr>
              <a:t>3. Pioneer a coalition to advance and IH science </a:t>
            </a:r>
            <a:r>
              <a:rPr lang="en-US" sz="1662" b="1" dirty="0">
                <a:solidFill>
                  <a:schemeClr val="tx1"/>
                </a:solidFill>
              </a:rPr>
              <a:t>and practice</a:t>
            </a:r>
          </a:p>
        </p:txBody>
      </p:sp>
      <p:pic>
        <p:nvPicPr>
          <p:cNvPr id="5" name="Picture 4">
            <a:extLst>
              <a:ext uri="{FF2B5EF4-FFF2-40B4-BE49-F238E27FC236}">
                <a16:creationId xmlns:a16="http://schemas.microsoft.com/office/drawing/2014/main" id="{7DA37918-5C77-4518-B7EF-B790ACDA57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1400" y="0"/>
            <a:ext cx="1752600" cy="1547275"/>
          </a:xfrm>
          <a:prstGeom prst="rect">
            <a:avLst/>
          </a:prstGeom>
        </p:spPr>
      </p:pic>
      <p:sp>
        <p:nvSpPr>
          <p:cNvPr id="8" name="Rectangle 7">
            <a:extLst>
              <a:ext uri="{FF2B5EF4-FFF2-40B4-BE49-F238E27FC236}">
                <a16:creationId xmlns:a16="http://schemas.microsoft.com/office/drawing/2014/main" id="{4EC53195-9036-4C36-8860-71B9F8BF2CFE}"/>
              </a:ext>
            </a:extLst>
          </p:cNvPr>
          <p:cNvSpPr/>
          <p:nvPr/>
        </p:nvSpPr>
        <p:spPr>
          <a:xfrm>
            <a:off x="304800" y="685800"/>
            <a:ext cx="6512346" cy="1200329"/>
          </a:xfrm>
          <a:prstGeom prst="rect">
            <a:avLst/>
          </a:prstGeom>
        </p:spPr>
        <p:txBody>
          <a:bodyPr wrap="square">
            <a:spAutoFit/>
          </a:bodyPr>
          <a:lstStyle/>
          <a:p>
            <a:r>
              <a:rPr lang="en-US" dirty="0"/>
              <a:t>NIOSH is interested in (1) finding partners who can provide access to workplaces for investigation in the following areas; (2) providing information about its research in these areas; and (3) identifying Apps that would help you in your work.</a:t>
            </a:r>
          </a:p>
        </p:txBody>
      </p:sp>
      <p:graphicFrame>
        <p:nvGraphicFramePr>
          <p:cNvPr id="12" name="Table 11">
            <a:extLst>
              <a:ext uri="{FF2B5EF4-FFF2-40B4-BE49-F238E27FC236}">
                <a16:creationId xmlns:a16="http://schemas.microsoft.com/office/drawing/2014/main" id="{4720A1D3-7D85-4AC0-954C-7ACA7D7E3D99}"/>
              </a:ext>
            </a:extLst>
          </p:cNvPr>
          <p:cNvGraphicFramePr>
            <a:graphicFrameLocks noGrp="1"/>
          </p:cNvGraphicFramePr>
          <p:nvPr>
            <p:extLst>
              <p:ext uri="{D42A27DB-BD31-4B8C-83A1-F6EECF244321}">
                <p14:modId xmlns:p14="http://schemas.microsoft.com/office/powerpoint/2010/main" val="2930466778"/>
              </p:ext>
            </p:extLst>
          </p:nvPr>
        </p:nvGraphicFramePr>
        <p:xfrm>
          <a:off x="457201" y="2191076"/>
          <a:ext cx="7696200" cy="3050668"/>
        </p:xfrm>
        <a:graphic>
          <a:graphicData uri="http://schemas.openxmlformats.org/drawingml/2006/table">
            <a:tbl>
              <a:tblPr firstRow="1" firstCol="1" bandRow="1">
                <a:tableStyleId>{5C22544A-7EE6-4342-B048-85BDC9FD1C3A}</a:tableStyleId>
              </a:tblPr>
              <a:tblGrid>
                <a:gridCol w="4047445">
                  <a:extLst>
                    <a:ext uri="{9D8B030D-6E8A-4147-A177-3AD203B41FA5}">
                      <a16:colId xmlns:a16="http://schemas.microsoft.com/office/drawing/2014/main" val="591751732"/>
                    </a:ext>
                  </a:extLst>
                </a:gridCol>
                <a:gridCol w="3648755">
                  <a:extLst>
                    <a:ext uri="{9D8B030D-6E8A-4147-A177-3AD203B41FA5}">
                      <a16:colId xmlns:a16="http://schemas.microsoft.com/office/drawing/2014/main" val="332189689"/>
                    </a:ext>
                  </a:extLst>
                </a:gridCol>
              </a:tblGrid>
              <a:tr h="422567">
                <a:tc>
                  <a:txBody>
                    <a:bodyPr/>
                    <a:lstStyle/>
                    <a:p>
                      <a:pPr marL="0" marR="0">
                        <a:lnSpc>
                          <a:spcPct val="106000"/>
                        </a:lnSpc>
                        <a:spcBef>
                          <a:spcPts val="0"/>
                        </a:spcBef>
                        <a:spcAft>
                          <a:spcPts val="800"/>
                        </a:spcAft>
                      </a:pPr>
                      <a:r>
                        <a:rPr lang="en-US" sz="1200" b="0" dirty="0">
                          <a:solidFill>
                            <a:schemeClr val="tx1"/>
                          </a:solidFill>
                          <a:effectLst/>
                        </a:rPr>
                        <a:t>Cleaning and disinfecting chemicals among healthcare workers - Acute respiratory effects</a:t>
                      </a:r>
                      <a:endParaRPr lang="en-US"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nSpc>
                          <a:spcPct val="106000"/>
                        </a:lnSpc>
                        <a:spcBef>
                          <a:spcPts val="0"/>
                        </a:spcBef>
                        <a:spcAft>
                          <a:spcPts val="800"/>
                        </a:spcAft>
                      </a:pPr>
                      <a:r>
                        <a:rPr lang="en-US" sz="1100" b="0" dirty="0">
                          <a:solidFill>
                            <a:schemeClr val="tx1"/>
                          </a:solidFill>
                          <a:effectLst/>
                        </a:rPr>
                        <a:t>Coal tar sealants during pavement sealing</a:t>
                      </a:r>
                      <a:endParaRPr lang="en-US"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1">
                        <a:lumMod val="20000"/>
                        <a:lumOff val="80000"/>
                      </a:schemeClr>
                    </a:solidFill>
                  </a:tcPr>
                </a:tc>
                <a:extLst>
                  <a:ext uri="{0D108BD9-81ED-4DB2-BD59-A6C34878D82A}">
                    <a16:rowId xmlns:a16="http://schemas.microsoft.com/office/drawing/2014/main" val="3900175122"/>
                  </a:ext>
                </a:extLst>
              </a:tr>
              <a:tr h="422567">
                <a:tc>
                  <a:txBody>
                    <a:bodyPr/>
                    <a:lstStyle/>
                    <a:p>
                      <a:pPr marL="0" marR="0">
                        <a:lnSpc>
                          <a:spcPct val="106000"/>
                        </a:lnSpc>
                        <a:spcBef>
                          <a:spcPts val="0"/>
                        </a:spcBef>
                        <a:spcAft>
                          <a:spcPts val="800"/>
                        </a:spcAft>
                      </a:pPr>
                      <a:r>
                        <a:rPr lang="en-US" sz="1200" b="0">
                          <a:solidFill>
                            <a:schemeClr val="tx1"/>
                          </a:solidFill>
                          <a:effectLst/>
                        </a:rPr>
                        <a:t>Exposure to styrene among boat or wind blade manufacturers – respiratory health effects.</a:t>
                      </a:r>
                      <a:endParaRPr lang="en-US"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nSpc>
                          <a:spcPct val="107000"/>
                        </a:lnSpc>
                        <a:spcBef>
                          <a:spcPts val="0"/>
                        </a:spcBef>
                        <a:spcAft>
                          <a:spcPts val="0"/>
                        </a:spcAft>
                      </a:pPr>
                      <a:r>
                        <a:rPr lang="en-US" sz="1100" b="0">
                          <a:solidFill>
                            <a:schemeClr val="tx1"/>
                          </a:solidFill>
                          <a:effectLst/>
                        </a:rPr>
                        <a:t>Respiratory and musculoskeletal exposures in shipyards</a:t>
                      </a:r>
                      <a:endParaRPr lang="en-US"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1">
                        <a:lumMod val="20000"/>
                        <a:lumOff val="80000"/>
                      </a:schemeClr>
                    </a:solidFill>
                  </a:tcPr>
                </a:tc>
                <a:extLst>
                  <a:ext uri="{0D108BD9-81ED-4DB2-BD59-A6C34878D82A}">
                    <a16:rowId xmlns:a16="http://schemas.microsoft.com/office/drawing/2014/main" val="4273011038"/>
                  </a:ext>
                </a:extLst>
              </a:tr>
              <a:tr h="422567">
                <a:tc>
                  <a:txBody>
                    <a:bodyPr/>
                    <a:lstStyle/>
                    <a:p>
                      <a:pPr marL="0" marR="0">
                        <a:lnSpc>
                          <a:spcPct val="106000"/>
                        </a:lnSpc>
                        <a:spcBef>
                          <a:spcPts val="0"/>
                        </a:spcBef>
                        <a:spcAft>
                          <a:spcPts val="800"/>
                        </a:spcAft>
                      </a:pPr>
                      <a:r>
                        <a:rPr lang="en-US" sz="1200" b="0" dirty="0">
                          <a:solidFill>
                            <a:schemeClr val="tx1"/>
                          </a:solidFill>
                          <a:effectLst/>
                        </a:rPr>
                        <a:t>Advanced Manufacturing – robotics, 3D printing, other additive manufacturing</a:t>
                      </a:r>
                      <a:endParaRPr lang="en-US"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nSpc>
                          <a:spcPct val="107000"/>
                        </a:lnSpc>
                        <a:spcBef>
                          <a:spcPts val="0"/>
                        </a:spcBef>
                        <a:spcAft>
                          <a:spcPts val="0"/>
                        </a:spcAft>
                      </a:pPr>
                      <a:r>
                        <a:rPr lang="en-US" sz="1100" b="0">
                          <a:solidFill>
                            <a:schemeClr val="tx1"/>
                          </a:solidFill>
                          <a:effectLst/>
                        </a:rPr>
                        <a:t>Occupational Exposures in Upstream Oil and Gas Exploration and Production</a:t>
                      </a:r>
                      <a:endParaRPr lang="en-US"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1">
                        <a:lumMod val="20000"/>
                        <a:lumOff val="80000"/>
                      </a:schemeClr>
                    </a:solidFill>
                  </a:tcPr>
                </a:tc>
                <a:extLst>
                  <a:ext uri="{0D108BD9-81ED-4DB2-BD59-A6C34878D82A}">
                    <a16:rowId xmlns:a16="http://schemas.microsoft.com/office/drawing/2014/main" val="1297480313"/>
                  </a:ext>
                </a:extLst>
              </a:tr>
              <a:tr h="387318">
                <a:tc>
                  <a:txBody>
                    <a:bodyPr/>
                    <a:lstStyle/>
                    <a:p>
                      <a:pPr marL="0" marR="0">
                        <a:lnSpc>
                          <a:spcPct val="106000"/>
                        </a:lnSpc>
                        <a:spcBef>
                          <a:spcPts val="0"/>
                        </a:spcBef>
                        <a:spcAft>
                          <a:spcPts val="800"/>
                        </a:spcAft>
                      </a:pPr>
                      <a:r>
                        <a:rPr lang="en-US" sz="1200" b="0">
                          <a:solidFill>
                            <a:schemeClr val="tx1"/>
                          </a:solidFill>
                          <a:effectLst/>
                        </a:rPr>
                        <a:t>Silica Exposure – granite countertops</a:t>
                      </a:r>
                      <a:endParaRPr lang="en-US"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nSpc>
                          <a:spcPct val="106000"/>
                        </a:lnSpc>
                        <a:spcBef>
                          <a:spcPts val="0"/>
                        </a:spcBef>
                        <a:spcAft>
                          <a:spcPts val="800"/>
                        </a:spcAft>
                      </a:pPr>
                      <a:r>
                        <a:rPr lang="en-US" sz="1100" b="0">
                          <a:solidFill>
                            <a:schemeClr val="tx1"/>
                          </a:solidFill>
                          <a:effectLst/>
                        </a:rPr>
                        <a:t>Evaluating the effect(s) of prolonged heat exposure on cognitive performance/ Underground or surface mines</a:t>
                      </a:r>
                      <a:endParaRPr lang="en-US"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1">
                        <a:lumMod val="20000"/>
                        <a:lumOff val="80000"/>
                      </a:schemeClr>
                    </a:solidFill>
                  </a:tcPr>
                </a:tc>
                <a:extLst>
                  <a:ext uri="{0D108BD9-81ED-4DB2-BD59-A6C34878D82A}">
                    <a16:rowId xmlns:a16="http://schemas.microsoft.com/office/drawing/2014/main" val="3622366959"/>
                  </a:ext>
                </a:extLst>
              </a:tr>
              <a:tr h="387318">
                <a:tc>
                  <a:txBody>
                    <a:bodyPr/>
                    <a:lstStyle/>
                    <a:p>
                      <a:pPr marL="0" marR="0">
                        <a:lnSpc>
                          <a:spcPct val="106000"/>
                        </a:lnSpc>
                        <a:spcBef>
                          <a:spcPts val="0"/>
                        </a:spcBef>
                        <a:spcAft>
                          <a:spcPts val="800"/>
                        </a:spcAft>
                      </a:pPr>
                      <a:r>
                        <a:rPr lang="en-US" sz="1200" b="0">
                          <a:solidFill>
                            <a:schemeClr val="tx1"/>
                          </a:solidFill>
                          <a:effectLst/>
                        </a:rPr>
                        <a:t>Vape Shops</a:t>
                      </a:r>
                      <a:endParaRPr lang="en-US"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nSpc>
                          <a:spcPct val="106000"/>
                        </a:lnSpc>
                        <a:spcBef>
                          <a:spcPts val="0"/>
                        </a:spcBef>
                        <a:spcAft>
                          <a:spcPts val="800"/>
                        </a:spcAft>
                      </a:pPr>
                      <a:r>
                        <a:rPr lang="en-US" sz="1100" b="0">
                          <a:solidFill>
                            <a:schemeClr val="tx1"/>
                          </a:solidFill>
                          <a:effectLst/>
                        </a:rPr>
                        <a:t>Design and implementation of a fatigue management system/ All mine types</a:t>
                      </a:r>
                      <a:endParaRPr lang="en-US"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1">
                        <a:lumMod val="20000"/>
                        <a:lumOff val="80000"/>
                      </a:schemeClr>
                    </a:solidFill>
                  </a:tcPr>
                </a:tc>
                <a:extLst>
                  <a:ext uri="{0D108BD9-81ED-4DB2-BD59-A6C34878D82A}">
                    <a16:rowId xmlns:a16="http://schemas.microsoft.com/office/drawing/2014/main" val="95758027"/>
                  </a:ext>
                </a:extLst>
              </a:tr>
              <a:tr h="585764">
                <a:tc>
                  <a:txBody>
                    <a:bodyPr/>
                    <a:lstStyle/>
                    <a:p>
                      <a:pPr marL="0" marR="0">
                        <a:lnSpc>
                          <a:spcPct val="106000"/>
                        </a:lnSpc>
                        <a:spcBef>
                          <a:spcPts val="0"/>
                        </a:spcBef>
                        <a:spcAft>
                          <a:spcPts val="800"/>
                        </a:spcAft>
                      </a:pPr>
                      <a:r>
                        <a:rPr lang="en-US" sz="1200" b="0">
                          <a:solidFill>
                            <a:schemeClr val="tx1"/>
                          </a:solidFill>
                          <a:effectLst/>
                        </a:rPr>
                        <a:t>Opioids – first responders, HCW, others</a:t>
                      </a:r>
                      <a:endParaRPr lang="en-US"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nSpc>
                          <a:spcPct val="106000"/>
                        </a:lnSpc>
                        <a:spcBef>
                          <a:spcPts val="0"/>
                        </a:spcBef>
                        <a:spcAft>
                          <a:spcPts val="800"/>
                        </a:spcAft>
                      </a:pPr>
                      <a:r>
                        <a:rPr lang="en-US" sz="1100" b="0">
                          <a:solidFill>
                            <a:schemeClr val="tx1"/>
                          </a:solidFill>
                          <a:effectLst/>
                        </a:rPr>
                        <a:t>Understanding the prevalence, cost and functional outcomes of illnesses and chronic disease in mining/ All mine types</a:t>
                      </a:r>
                      <a:endParaRPr lang="en-US"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1">
                        <a:lumMod val="20000"/>
                        <a:lumOff val="80000"/>
                      </a:schemeClr>
                    </a:solidFill>
                  </a:tcPr>
                </a:tc>
                <a:extLst>
                  <a:ext uri="{0D108BD9-81ED-4DB2-BD59-A6C34878D82A}">
                    <a16:rowId xmlns:a16="http://schemas.microsoft.com/office/drawing/2014/main" val="2311321097"/>
                  </a:ext>
                </a:extLst>
              </a:tr>
              <a:tr h="422567">
                <a:tc>
                  <a:txBody>
                    <a:bodyPr/>
                    <a:lstStyle/>
                    <a:p>
                      <a:pPr marL="0" marR="0">
                        <a:lnSpc>
                          <a:spcPct val="106000"/>
                        </a:lnSpc>
                        <a:spcBef>
                          <a:spcPts val="0"/>
                        </a:spcBef>
                        <a:spcAft>
                          <a:spcPts val="800"/>
                        </a:spcAft>
                      </a:pPr>
                      <a:r>
                        <a:rPr lang="en-US" sz="1200" b="0">
                          <a:solidFill>
                            <a:schemeClr val="tx1"/>
                          </a:solidFill>
                          <a:effectLst/>
                        </a:rPr>
                        <a:t>Healthcare Workers– Nurses/nursing assistants (job stress, lower extremity disorders, long work hours)</a:t>
                      </a:r>
                      <a:endParaRPr lang="en-US"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nSpc>
                          <a:spcPct val="106000"/>
                        </a:lnSpc>
                        <a:spcBef>
                          <a:spcPts val="0"/>
                        </a:spcBef>
                        <a:spcAft>
                          <a:spcPts val="800"/>
                        </a:spcAft>
                      </a:pPr>
                      <a:r>
                        <a:rPr lang="en-US" sz="1100" b="0" dirty="0">
                          <a:solidFill>
                            <a:schemeClr val="tx1"/>
                          </a:solidFill>
                          <a:effectLst/>
                        </a:rPr>
                        <a:t>Beyond compliance. Improving monitoring of worker exposures in mining using a risk-based approach. </a:t>
                      </a:r>
                      <a:endParaRPr lang="en-US"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1">
                        <a:lumMod val="20000"/>
                        <a:lumOff val="80000"/>
                      </a:schemeClr>
                    </a:solidFill>
                  </a:tcPr>
                </a:tc>
                <a:extLst>
                  <a:ext uri="{0D108BD9-81ED-4DB2-BD59-A6C34878D82A}">
                    <a16:rowId xmlns:a16="http://schemas.microsoft.com/office/drawing/2014/main" val="2336844408"/>
                  </a:ext>
                </a:extLst>
              </a:tr>
            </a:tbl>
          </a:graphicData>
        </a:graphic>
      </p:graphicFrame>
    </p:spTree>
    <p:extLst>
      <p:ext uri="{BB962C8B-B14F-4D97-AF65-F5344CB8AC3E}">
        <p14:creationId xmlns:p14="http://schemas.microsoft.com/office/powerpoint/2010/main" val="31043412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304800"/>
            <a:ext cx="6858000" cy="857250"/>
          </a:xfrm>
        </p:spPr>
        <p:txBody>
          <a:bodyPr>
            <a:normAutofit/>
          </a:bodyPr>
          <a:lstStyle/>
          <a:p>
            <a:pPr algn="ctr"/>
            <a:r>
              <a:rPr lang="en-US" b="1" dirty="0"/>
              <a:t>Grassroots Awareness</a:t>
            </a:r>
          </a:p>
        </p:txBody>
      </p:sp>
      <p:pic>
        <p:nvPicPr>
          <p:cNvPr id="4" name="Picture 3">
            <a:extLst>
              <a:ext uri="{FF2B5EF4-FFF2-40B4-BE49-F238E27FC236}">
                <a16:creationId xmlns:a16="http://schemas.microsoft.com/office/drawing/2014/main" id="{DE04BFCA-88B6-49BD-B186-5CA7D330BB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1295400"/>
            <a:ext cx="6400800" cy="4097383"/>
          </a:xfrm>
          <a:prstGeom prst="rect">
            <a:avLst/>
          </a:prstGeom>
        </p:spPr>
      </p:pic>
    </p:spTree>
    <p:extLst>
      <p:ext uri="{BB962C8B-B14F-4D97-AF65-F5344CB8AC3E}">
        <p14:creationId xmlns:p14="http://schemas.microsoft.com/office/powerpoint/2010/main" val="3531068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500948016"/>
              </p:ext>
            </p:extLst>
          </p:nvPr>
        </p:nvGraphicFramePr>
        <p:xfrm>
          <a:off x="5963249" y="1866234"/>
          <a:ext cx="2856302" cy="3498315"/>
        </p:xfrm>
        <a:graphic>
          <a:graphicData uri="http://schemas.openxmlformats.org/presentationml/2006/ole">
            <mc:AlternateContent xmlns:mc="http://schemas.openxmlformats.org/markup-compatibility/2006">
              <mc:Choice xmlns:v="urn:schemas-microsoft-com:vml" Requires="v">
                <p:oleObj spid="_x0000_s1196" name="Acrobat Document" r:id="rId4" imgW="5743433" imgH="7457720" progId="AcroExch.Document.7">
                  <p:embed/>
                </p:oleObj>
              </mc:Choice>
              <mc:Fallback>
                <p:oleObj name="Acrobat Document" r:id="rId4" imgW="5743433" imgH="7457720" progId="AcroExch.Document.7">
                  <p:embed/>
                  <p:pic>
                    <p:nvPicPr>
                      <p:cNvPr id="0" name=""/>
                      <p:cNvPicPr/>
                      <p:nvPr/>
                    </p:nvPicPr>
                    <p:blipFill>
                      <a:blip r:embed="rId5"/>
                      <a:stretch>
                        <a:fillRect/>
                      </a:stretch>
                    </p:blipFill>
                    <p:spPr>
                      <a:xfrm>
                        <a:off x="5963249" y="1866234"/>
                        <a:ext cx="2856302" cy="3498315"/>
                      </a:xfrm>
                      <a:prstGeom prst="rect">
                        <a:avLst/>
                      </a:prstGeom>
                      <a:ln>
                        <a:solidFill>
                          <a:schemeClr val="tx2">
                            <a:lumMod val="20000"/>
                            <a:lumOff val="80000"/>
                          </a:schemeClr>
                        </a:solidFill>
                      </a:ln>
                    </p:spPr>
                  </p:pic>
                </p:oleObj>
              </mc:Fallback>
            </mc:AlternateContent>
          </a:graphicData>
        </a:graphic>
      </p:graphicFrame>
      <p:sp>
        <p:nvSpPr>
          <p:cNvPr id="5" name="Title 1"/>
          <p:cNvSpPr txBox="1">
            <a:spLocks/>
          </p:cNvSpPr>
          <p:nvPr/>
        </p:nvSpPr>
        <p:spPr>
          <a:xfrm>
            <a:off x="265502" y="304800"/>
            <a:ext cx="8878498" cy="838200"/>
          </a:xfrm>
          <a:prstGeom prst="rect">
            <a:avLst/>
          </a:prstGeom>
        </p:spPr>
        <p:txBody>
          <a:bodyPr/>
          <a:lstStyle>
            <a:lvl1pPr algn="l" defTabSz="914400" rtl="0" eaLnBrk="1" latinLnBrk="0" hangingPunct="1">
              <a:spcBef>
                <a:spcPct val="0"/>
              </a:spcBef>
              <a:buNone/>
              <a:defRPr sz="4400" kern="1200">
                <a:solidFill>
                  <a:schemeClr val="accent1"/>
                </a:solidFill>
                <a:latin typeface="+mj-lt"/>
                <a:ea typeface="+mj-ea"/>
                <a:cs typeface="+mj-cs"/>
              </a:defRPr>
            </a:lvl1pPr>
          </a:lstStyle>
          <a:p>
            <a:r>
              <a:rPr lang="en-US" sz="3600" b="1" dirty="0"/>
              <a:t>#IAMIH Leadership Challenge</a:t>
            </a:r>
          </a:p>
        </p:txBody>
      </p:sp>
      <p:sp>
        <p:nvSpPr>
          <p:cNvPr id="3" name="Rectangle 2"/>
          <p:cNvSpPr/>
          <p:nvPr/>
        </p:nvSpPr>
        <p:spPr>
          <a:xfrm>
            <a:off x="265502" y="1676400"/>
            <a:ext cx="5638800" cy="3877985"/>
          </a:xfrm>
          <a:prstGeom prst="rect">
            <a:avLst/>
          </a:prstGeom>
        </p:spPr>
        <p:txBody>
          <a:bodyPr wrap="square">
            <a:spAutoFit/>
          </a:bodyPr>
          <a:lstStyle/>
          <a:p>
            <a:pPr marL="285750" indent="-285750">
              <a:spcAft>
                <a:spcPts val="1800"/>
              </a:spcAft>
              <a:buFont typeface="Arial" panose="020B0604020202020204" pitchFamily="34" charset="0"/>
              <a:buChar char="•"/>
            </a:pPr>
            <a:r>
              <a:rPr lang="en-US" sz="2400" dirty="0">
                <a:latin typeface="Calibri" panose="020F0502020204030204" pitchFamily="34" charset="0"/>
              </a:rPr>
              <a:t>Launched </a:t>
            </a:r>
            <a:r>
              <a:rPr lang="en-US" sz="2400" b="1" dirty="0">
                <a:latin typeface="Calibri" panose="020F0502020204030204" pitchFamily="34" charset="0"/>
              </a:rPr>
              <a:t>#</a:t>
            </a:r>
            <a:r>
              <a:rPr lang="en-US" sz="2400" b="1" dirty="0" err="1">
                <a:latin typeface="Calibri" panose="020F0502020204030204" pitchFamily="34" charset="0"/>
              </a:rPr>
              <a:t>IAmIH</a:t>
            </a:r>
            <a:r>
              <a:rPr lang="en-US" sz="2400" b="1" dirty="0">
                <a:latin typeface="Calibri" panose="020F0502020204030204" pitchFamily="34" charset="0"/>
              </a:rPr>
              <a:t> </a:t>
            </a:r>
            <a:r>
              <a:rPr lang="en-US" sz="2400" dirty="0">
                <a:latin typeface="Calibri" panose="020F0502020204030204" pitchFamily="34" charset="0"/>
              </a:rPr>
              <a:t>campaign at 2016 Fall Conference</a:t>
            </a:r>
          </a:p>
          <a:p>
            <a:pPr marL="285750" indent="-285750">
              <a:spcAft>
                <a:spcPts val="1800"/>
              </a:spcAft>
              <a:buFont typeface="Arial" panose="020B0604020202020204" pitchFamily="34" charset="0"/>
              <a:buChar char="•"/>
            </a:pPr>
            <a:r>
              <a:rPr lang="en-US" sz="2400" dirty="0">
                <a:latin typeface="Calibri" panose="020F0502020204030204" pitchFamily="34" charset="0"/>
              </a:rPr>
              <a:t>Leadership challenge initiated at 2017 Leadership Workshop</a:t>
            </a:r>
          </a:p>
          <a:p>
            <a:pPr marL="285750" indent="-285750">
              <a:spcAft>
                <a:spcPts val="1800"/>
              </a:spcAft>
              <a:buFont typeface="Arial" panose="020B0604020202020204" pitchFamily="34" charset="0"/>
              <a:buChar char="•"/>
            </a:pPr>
            <a:r>
              <a:rPr lang="en-US" sz="2400" dirty="0">
                <a:latin typeface="Calibri" panose="020F0502020204030204" pitchFamily="34" charset="0"/>
              </a:rPr>
              <a:t>Telling your story about how you became an IH and the impact you’ve had in your communities -- short documentary and captioned videos premiered at AIHce 2017</a:t>
            </a:r>
          </a:p>
        </p:txBody>
      </p:sp>
      <p:sp>
        <p:nvSpPr>
          <p:cNvPr id="7" name="Title 1">
            <a:extLst>
              <a:ext uri="{FF2B5EF4-FFF2-40B4-BE49-F238E27FC236}">
                <a16:creationId xmlns:a16="http://schemas.microsoft.com/office/drawing/2014/main" id="{6E2547E5-FF87-4990-881B-EE7215F2E232}"/>
              </a:ext>
            </a:extLst>
          </p:cNvPr>
          <p:cNvSpPr txBox="1">
            <a:spLocks/>
          </p:cNvSpPr>
          <p:nvPr/>
        </p:nvSpPr>
        <p:spPr>
          <a:xfrm>
            <a:off x="457200" y="107576"/>
            <a:ext cx="8686800" cy="838200"/>
          </a:xfrm>
          <a:prstGeom prst="rect">
            <a:avLst/>
          </a:prstGeom>
        </p:spPr>
        <p:txBody>
          <a:bodyPr/>
          <a:lstStyle>
            <a:lvl1pPr algn="l" defTabSz="914400" rtl="0" eaLnBrk="1" latinLnBrk="0" hangingPunct="1">
              <a:spcBef>
                <a:spcPct val="0"/>
              </a:spcBef>
              <a:buNone/>
              <a:defRPr sz="4400" kern="1200">
                <a:solidFill>
                  <a:schemeClr val="accent1"/>
                </a:solidFill>
                <a:latin typeface="+mj-lt"/>
                <a:ea typeface="+mj-ea"/>
                <a:cs typeface="+mj-cs"/>
              </a:defRPr>
            </a:lvl1pPr>
          </a:lstStyle>
          <a:p>
            <a:endParaRPr lang="en-US" b="1" dirty="0">
              <a:solidFill>
                <a:srgbClr val="C00000"/>
              </a:solidFill>
              <a:latin typeface="Calibri" panose="020F0502020204030204" pitchFamily="34" charset="0"/>
            </a:endParaRPr>
          </a:p>
        </p:txBody>
      </p:sp>
      <p:pic>
        <p:nvPicPr>
          <p:cNvPr id="8" name="Picture 7">
            <a:extLst>
              <a:ext uri="{FF2B5EF4-FFF2-40B4-BE49-F238E27FC236}">
                <a16:creationId xmlns:a16="http://schemas.microsoft.com/office/drawing/2014/main" id="{654A4210-19BA-444C-BAA1-1B5229C4CB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91400" y="0"/>
            <a:ext cx="1752600" cy="1547275"/>
          </a:xfrm>
          <a:prstGeom prst="rect">
            <a:avLst/>
          </a:prstGeom>
        </p:spPr>
      </p:pic>
    </p:spTree>
    <p:extLst>
      <p:ext uri="{BB962C8B-B14F-4D97-AF65-F5344CB8AC3E}">
        <p14:creationId xmlns:p14="http://schemas.microsoft.com/office/powerpoint/2010/main" val="4394890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7577E4D-3EFA-41CE-8C9F-7020FD02F3B2}"/>
              </a:ext>
            </a:extLst>
          </p:cNvPr>
          <p:cNvSpPr txBox="1">
            <a:spLocks/>
          </p:cNvSpPr>
          <p:nvPr/>
        </p:nvSpPr>
        <p:spPr>
          <a:xfrm>
            <a:off x="457200" y="335173"/>
            <a:ext cx="5562600" cy="838200"/>
          </a:xfrm>
          <a:prstGeom prst="rect">
            <a:avLst/>
          </a:prstGeom>
        </p:spPr>
        <p:txBody>
          <a:bodyPr/>
          <a:lstStyle>
            <a:lvl1pPr algn="l" defTabSz="914400" rtl="0" eaLnBrk="1" latinLnBrk="0" hangingPunct="1">
              <a:spcBef>
                <a:spcPct val="0"/>
              </a:spcBef>
              <a:buNone/>
              <a:defRPr sz="4400" kern="1200">
                <a:solidFill>
                  <a:schemeClr val="accent1"/>
                </a:solidFill>
                <a:latin typeface="+mj-lt"/>
                <a:ea typeface="+mj-ea"/>
                <a:cs typeface="+mj-cs"/>
              </a:defRPr>
            </a:lvl1pPr>
          </a:lstStyle>
          <a:p>
            <a:r>
              <a:rPr lang="en-US" sz="3400" b="1" dirty="0">
                <a:effectLst>
                  <a:outerShdw blurRad="38100" dist="38100" dir="2700000" algn="tl">
                    <a:srgbClr val="000000">
                      <a:alpha val="43137"/>
                    </a:srgbClr>
                  </a:outerShdw>
                </a:effectLst>
                <a:latin typeface="Calibri" panose="020F0502020204030204" pitchFamily="34" charset="0"/>
              </a:rPr>
              <a:t>Communicating to Groups NOT Like Ourselves</a:t>
            </a:r>
            <a:endParaRPr lang="en-US" sz="3400" b="1" dirty="0">
              <a:solidFill>
                <a:srgbClr val="C00000"/>
              </a:solidFill>
              <a:latin typeface="Calibri" panose="020F0502020204030204" pitchFamily="34" charset="0"/>
            </a:endParaRPr>
          </a:p>
        </p:txBody>
      </p:sp>
      <p:pic>
        <p:nvPicPr>
          <p:cNvPr id="4" name="Content Placeholder 3">
            <a:extLst>
              <a:ext uri="{FF2B5EF4-FFF2-40B4-BE49-F238E27FC236}">
                <a16:creationId xmlns:a16="http://schemas.microsoft.com/office/drawing/2014/main" id="{EBD13882-DB20-4E98-A811-78933878316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9200" y="1600200"/>
            <a:ext cx="6586164" cy="5089309"/>
          </a:xfrm>
          <a:prstGeom prst="rect">
            <a:avLst/>
          </a:prstGeom>
        </p:spPr>
      </p:pic>
      <p:pic>
        <p:nvPicPr>
          <p:cNvPr id="6" name="Picture 5">
            <a:extLst>
              <a:ext uri="{FF2B5EF4-FFF2-40B4-BE49-F238E27FC236}">
                <a16:creationId xmlns:a16="http://schemas.microsoft.com/office/drawing/2014/main" id="{3EB01370-4A55-4E42-9EC7-03D8C055F0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1400" y="0"/>
            <a:ext cx="1752600" cy="1547275"/>
          </a:xfrm>
          <a:prstGeom prst="rect">
            <a:avLst/>
          </a:prstGeom>
        </p:spPr>
      </p:pic>
    </p:spTree>
    <p:extLst>
      <p:ext uri="{BB962C8B-B14F-4D97-AF65-F5344CB8AC3E}">
        <p14:creationId xmlns:p14="http://schemas.microsoft.com/office/powerpoint/2010/main" val="4724547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7933" y="1828800"/>
            <a:ext cx="8458200" cy="4525963"/>
          </a:xfrm>
        </p:spPr>
        <p:txBody>
          <a:bodyPr>
            <a:normAutofit/>
          </a:bodyPr>
          <a:lstStyle/>
          <a:p>
            <a:pPr marL="0" indent="0" algn="ctr">
              <a:buNone/>
            </a:pPr>
            <a:br>
              <a:rPr lang="en-US" sz="2800" b="1" dirty="0">
                <a:solidFill>
                  <a:srgbClr val="0070C0"/>
                </a:solidFill>
                <a:latin typeface="Calibri" panose="020F0502020204030204" pitchFamily="34" charset="0"/>
              </a:rPr>
            </a:br>
            <a:endParaRPr lang="en-US" sz="2800" b="1" dirty="0">
              <a:solidFill>
                <a:srgbClr val="0070C0"/>
              </a:solidFill>
              <a:latin typeface="Calibri" panose="020F0502020204030204" pitchFamily="34" charset="0"/>
            </a:endParaRPr>
          </a:p>
          <a:p>
            <a:pPr marL="0" indent="0" algn="ctr">
              <a:buNone/>
            </a:pPr>
            <a:r>
              <a:rPr lang="en-US" sz="2600" dirty="0">
                <a:latin typeface="Calibri" panose="020F0502020204030204" pitchFamily="34" charset="0"/>
              </a:rPr>
              <a:t>To identify unique &amp; differing needs of IH/OH professionals throughout their careers by aligning each phase with AIHA resources &amp; volunteer opportunities, and access to allied organizational training:</a:t>
            </a:r>
          </a:p>
          <a:p>
            <a:r>
              <a:rPr lang="en-US" sz="2400" i="1" dirty="0">
                <a:latin typeface="Calibri" panose="020F0502020204030204" pitchFamily="34" charset="0"/>
              </a:rPr>
              <a:t>Encourage and support pursuit of credentials including CIH</a:t>
            </a:r>
          </a:p>
          <a:p>
            <a:r>
              <a:rPr lang="en-US" sz="2400" i="1" dirty="0">
                <a:latin typeface="Calibri" panose="020F0502020204030204" pitchFamily="34" charset="0"/>
              </a:rPr>
              <a:t>Encourage and foster engagement within AIHA.</a:t>
            </a: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82030"/>
          <a:stretch/>
        </p:blipFill>
        <p:spPr bwMode="auto">
          <a:xfrm>
            <a:off x="1295400" y="981028"/>
            <a:ext cx="6406066" cy="1695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le 41">
            <a:extLst>
              <a:ext uri="{FF2B5EF4-FFF2-40B4-BE49-F238E27FC236}">
                <a16:creationId xmlns:a16="http://schemas.microsoft.com/office/drawing/2014/main" id="{0BE2F109-8773-4965-951A-69D06DBDCCAD}"/>
              </a:ext>
            </a:extLst>
          </p:cNvPr>
          <p:cNvSpPr/>
          <p:nvPr/>
        </p:nvSpPr>
        <p:spPr>
          <a:xfrm>
            <a:off x="0" y="0"/>
            <a:ext cx="6670254" cy="519931"/>
          </a:xfrm>
          <a:prstGeom prst="round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53300" tIns="0" rIns="0" bIns="0" numCol="1" spcCol="1270" anchor="ctr" anchorCtr="0">
            <a:noAutofit/>
          </a:bodyPr>
          <a:lstStyle/>
          <a:p>
            <a:pPr marL="161249" indent="-161249" defTabSz="820903">
              <a:lnSpc>
                <a:spcPct val="90000"/>
              </a:lnSpc>
              <a:spcBef>
                <a:spcPct val="0"/>
              </a:spcBef>
              <a:spcAft>
                <a:spcPct val="35000"/>
              </a:spcAft>
            </a:pPr>
            <a:r>
              <a:rPr lang="en-US" sz="1662" b="1" dirty="0">
                <a:solidFill>
                  <a:sysClr val="windowText" lastClr="000000"/>
                </a:solidFill>
              </a:rPr>
              <a:t>6.</a:t>
            </a:r>
            <a:r>
              <a:rPr lang="en-US" sz="1662" b="1" dirty="0">
                <a:solidFill>
                  <a:schemeClr val="tx1"/>
                </a:solidFill>
              </a:rPr>
              <a:t> Align </a:t>
            </a:r>
            <a:r>
              <a:rPr lang="en-US" sz="1662" b="1" dirty="0">
                <a:solidFill>
                  <a:sysClr val="windowText" lastClr="000000"/>
                </a:solidFill>
              </a:rPr>
              <a:t>support for all stages of career development</a:t>
            </a:r>
          </a:p>
        </p:txBody>
      </p:sp>
      <p:pic>
        <p:nvPicPr>
          <p:cNvPr id="7" name="Picture 6">
            <a:extLst>
              <a:ext uri="{FF2B5EF4-FFF2-40B4-BE49-F238E27FC236}">
                <a16:creationId xmlns:a16="http://schemas.microsoft.com/office/drawing/2014/main" id="{C5898434-99AE-4AE0-B88B-17B775E7C7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1400" y="0"/>
            <a:ext cx="1752600" cy="1547275"/>
          </a:xfrm>
          <a:prstGeom prst="rect">
            <a:avLst/>
          </a:prstGeom>
        </p:spPr>
      </p:pic>
    </p:spTree>
    <p:extLst>
      <p:ext uri="{BB962C8B-B14F-4D97-AF65-F5344CB8AC3E}">
        <p14:creationId xmlns:p14="http://schemas.microsoft.com/office/powerpoint/2010/main" val="4785263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798637"/>
            <a:ext cx="8915400" cy="4525963"/>
          </a:xfrm>
        </p:spPr>
        <p:txBody>
          <a:bodyPr>
            <a:normAutofit/>
          </a:bodyPr>
          <a:lstStyle/>
          <a:p>
            <a:pPr marL="0" indent="0" algn="ctr">
              <a:buNone/>
            </a:pPr>
            <a:r>
              <a:rPr lang="en-US" sz="2400" dirty="0">
                <a:latin typeface="Calibri" panose="020F0502020204030204" pitchFamily="34" charset="0"/>
              </a:rPr>
              <a:t>Each level of an IH professional's career can be described by the relevant knowledge and leadership and management skills. </a:t>
            </a:r>
          </a:p>
          <a:p>
            <a:pPr marL="0" indent="0">
              <a:buNone/>
            </a:pPr>
            <a:endParaRPr lang="en-US" sz="2400" dirty="0"/>
          </a:p>
          <a:p>
            <a:pPr marL="0" indent="0">
              <a:buNone/>
            </a:pPr>
            <a:endParaRPr lang="en-US" sz="2400" dirty="0"/>
          </a:p>
          <a:p>
            <a:pPr marL="0" indent="0">
              <a:buNone/>
              <a:tabLst>
                <a:tab pos="1149350" algn="l"/>
                <a:tab pos="5486400" algn="l"/>
              </a:tabLst>
            </a:pPr>
            <a:r>
              <a:rPr lang="en-US" sz="2400" dirty="0"/>
              <a:t>	</a:t>
            </a:r>
            <a:r>
              <a:rPr lang="en-US" sz="2000" dirty="0">
                <a:latin typeface="Calibri" panose="020F0502020204030204" pitchFamily="34" charset="0"/>
              </a:rPr>
              <a:t>Student/Intern</a:t>
            </a:r>
            <a:r>
              <a:rPr lang="en-US" sz="2400" dirty="0">
                <a:latin typeface="Calibri" panose="020F0502020204030204" pitchFamily="34" charset="0"/>
              </a:rPr>
              <a:t>	</a:t>
            </a:r>
            <a:r>
              <a:rPr lang="en-US" sz="2000" dirty="0">
                <a:latin typeface="Calibri" panose="020F0502020204030204" pitchFamily="34" charset="0"/>
              </a:rPr>
              <a:t>Professional</a:t>
            </a:r>
          </a:p>
          <a:p>
            <a:pPr marL="0" indent="0">
              <a:buNone/>
              <a:tabLst>
                <a:tab pos="1149350" algn="l"/>
                <a:tab pos="5486400" algn="l"/>
              </a:tabLst>
            </a:pPr>
            <a:endParaRPr lang="en-US" sz="2400" dirty="0">
              <a:latin typeface="Calibri" panose="020F0502020204030204" pitchFamily="34" charset="0"/>
            </a:endParaRPr>
          </a:p>
          <a:p>
            <a:pPr marL="0" indent="0">
              <a:buNone/>
              <a:tabLst>
                <a:tab pos="1149350" algn="l"/>
                <a:tab pos="5486400" algn="l"/>
              </a:tabLst>
            </a:pPr>
            <a:endParaRPr lang="en-US" sz="1400" dirty="0">
              <a:latin typeface="Calibri" panose="020F0502020204030204" pitchFamily="34" charset="0"/>
            </a:endParaRPr>
          </a:p>
          <a:p>
            <a:pPr marL="0" indent="0">
              <a:buNone/>
              <a:tabLst>
                <a:tab pos="1149350" algn="l"/>
                <a:tab pos="5486400" algn="l"/>
              </a:tabLst>
            </a:pPr>
            <a:r>
              <a:rPr lang="en-US" sz="2400" dirty="0">
                <a:latin typeface="Calibri" panose="020F0502020204030204" pitchFamily="34" charset="0"/>
              </a:rPr>
              <a:t>	</a:t>
            </a:r>
          </a:p>
          <a:p>
            <a:pPr marL="0" indent="0">
              <a:buNone/>
              <a:tabLst>
                <a:tab pos="1149350" algn="l"/>
                <a:tab pos="5486400" algn="l"/>
              </a:tabLst>
            </a:pPr>
            <a:r>
              <a:rPr lang="en-US" sz="2400" dirty="0">
                <a:latin typeface="Calibri" panose="020F0502020204030204" pitchFamily="34" charset="0"/>
              </a:rPr>
              <a:t>	 </a:t>
            </a:r>
            <a:r>
              <a:rPr lang="en-US" sz="2000" dirty="0">
                <a:latin typeface="Calibri" panose="020F0502020204030204" pitchFamily="34" charset="0"/>
              </a:rPr>
              <a:t>Early Career Professional</a:t>
            </a:r>
            <a:r>
              <a:rPr lang="en-US" sz="2400" dirty="0">
                <a:latin typeface="Calibri" panose="020F0502020204030204" pitchFamily="34" charset="0"/>
              </a:rPr>
              <a:t>	</a:t>
            </a:r>
            <a:r>
              <a:rPr lang="en-US" sz="2000" dirty="0">
                <a:latin typeface="Calibri" panose="020F0502020204030204" pitchFamily="34" charset="0"/>
              </a:rPr>
              <a:t>Senior Professional</a:t>
            </a:r>
          </a:p>
          <a:p>
            <a:pPr marL="0" indent="0">
              <a:buNone/>
              <a:tabLst>
                <a:tab pos="1149350" algn="l"/>
                <a:tab pos="5486400" algn="l"/>
              </a:tabLst>
            </a:pPr>
            <a:endParaRPr lang="en-US" sz="2000" dirty="0"/>
          </a:p>
          <a:p>
            <a:pPr marL="0" indent="0">
              <a:buNone/>
              <a:tabLst>
                <a:tab pos="1149350" algn="l"/>
                <a:tab pos="5486400" algn="l"/>
              </a:tabLst>
            </a:pPr>
            <a:endParaRPr lang="en-US" sz="2000" dirty="0"/>
          </a:p>
          <a:p>
            <a:pPr marL="0" indent="0">
              <a:buNone/>
            </a:pPr>
            <a:endParaRPr lang="en-US" sz="2400" dirty="0"/>
          </a:p>
        </p:txBody>
      </p:sp>
      <p:pic>
        <p:nvPicPr>
          <p:cNvPr id="3074" name="Picture 2" descr="https://www.aiha.org/PublishingImages/Student.jpg">
            <a:hlinkClick r:id="rId3" tooltip="Student/Intern"/>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675" y="3016368"/>
            <a:ext cx="811166" cy="81116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www.aiha.org/PublishingImages/EarlyCareer.jpg">
            <a:hlinkClick r:id="rId5" tooltip="Early Career Professional"/>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57" y="4572907"/>
            <a:ext cx="837292" cy="83729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www.aiha.org/PublishingImages/Professional.jpg">
            <a:hlinkClick r:id="rId6" tooltip="Professional"/>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63410" y="2989336"/>
            <a:ext cx="838198" cy="83819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s://www.aiha.org/PublishingImages/SeniorProfessional.jpg">
            <a:hlinkClick r:id="rId8" tooltip="Senior Professional"/>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20077" y="4572907"/>
            <a:ext cx="837291" cy="8372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19200" y="419015"/>
            <a:ext cx="5486399" cy="1138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a:extLst>
              <a:ext uri="{FF2B5EF4-FFF2-40B4-BE49-F238E27FC236}">
                <a16:creationId xmlns:a16="http://schemas.microsoft.com/office/drawing/2014/main" id="{D3189B07-E8F0-4E6C-A69D-4006F22CCEE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91400" y="0"/>
            <a:ext cx="1752600" cy="1547275"/>
          </a:xfrm>
          <a:prstGeom prst="rect">
            <a:avLst/>
          </a:prstGeom>
        </p:spPr>
      </p:pic>
    </p:spTree>
    <p:extLst>
      <p:ext uri="{BB962C8B-B14F-4D97-AF65-F5344CB8AC3E}">
        <p14:creationId xmlns:p14="http://schemas.microsoft.com/office/powerpoint/2010/main" val="36872294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13131" y="884148"/>
            <a:ext cx="7027925" cy="539352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539"/>
            <a:ext cx="9541056" cy="7155229"/>
          </a:xfrm>
          <a:prstGeom prst="rect">
            <a:avLst/>
          </a:prstGeom>
        </p:spPr>
      </p:pic>
      <p:sp>
        <p:nvSpPr>
          <p:cNvPr id="3" name="Subtitle 2"/>
          <p:cNvSpPr>
            <a:spLocks noGrp="1"/>
          </p:cNvSpPr>
          <p:nvPr>
            <p:ph type="subTitle" idx="1"/>
          </p:nvPr>
        </p:nvSpPr>
        <p:spPr>
          <a:xfrm>
            <a:off x="3057737" y="6041051"/>
            <a:ext cx="6505090" cy="1005031"/>
          </a:xfrm>
        </p:spPr>
        <p:txBody>
          <a:bodyPr>
            <a:normAutofit fontScale="70000" lnSpcReduction="20000"/>
          </a:bodyPr>
          <a:lstStyle/>
          <a:p>
            <a:r>
              <a:rPr lang="en-US" dirty="0">
                <a:solidFill>
                  <a:schemeClr val="tx1"/>
                </a:solidFill>
                <a:latin typeface="American Typewriter" charset="0"/>
                <a:ea typeface="American Typewriter" charset="0"/>
                <a:cs typeface="American Typewriter" charset="0"/>
              </a:rPr>
              <a:t>The not-so-secret mission of a well hidden band of safety superheroes</a:t>
            </a:r>
            <a:r>
              <a:rPr lang="mr-IN" dirty="0">
                <a:solidFill>
                  <a:schemeClr val="tx1"/>
                </a:solidFill>
                <a:latin typeface="American Typewriter" charset="0"/>
                <a:ea typeface="American Typewriter" charset="0"/>
                <a:cs typeface="American Typewriter" charset="0"/>
              </a:rPr>
              <a:t>…</a:t>
            </a:r>
            <a:r>
              <a:rPr lang="en-US" dirty="0">
                <a:solidFill>
                  <a:schemeClr val="tx1"/>
                </a:solidFill>
                <a:latin typeface="American Typewriter" charset="0"/>
                <a:ea typeface="American Typewriter" charset="0"/>
                <a:cs typeface="American Typewriter" charset="0"/>
              </a:rPr>
              <a:t> and how you can join their crew.</a:t>
            </a:r>
          </a:p>
          <a:p>
            <a:endParaRPr lang="en-US" sz="2000" dirty="0">
              <a:solidFill>
                <a:schemeClr val="tx1"/>
              </a:solidFill>
            </a:endParaRPr>
          </a:p>
        </p:txBody>
      </p:sp>
      <p:pic>
        <p:nvPicPr>
          <p:cNvPr id="7" name="Picture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28600" y="6041051"/>
            <a:ext cx="2645815" cy="956903"/>
          </a:xfrm>
          <a:prstGeom prst="rect">
            <a:avLst/>
          </a:prstGeom>
        </p:spPr>
      </p:pic>
      <p:sp>
        <p:nvSpPr>
          <p:cNvPr id="9" name="TextBox 8"/>
          <p:cNvSpPr txBox="1"/>
          <p:nvPr/>
        </p:nvSpPr>
        <p:spPr>
          <a:xfrm>
            <a:off x="-1996525" y="2321274"/>
            <a:ext cx="7716983" cy="1107996"/>
          </a:xfrm>
          <a:prstGeom prst="rect">
            <a:avLst/>
          </a:prstGeom>
          <a:noFill/>
          <a:ln>
            <a:noFill/>
          </a:ln>
          <a:effectLst>
            <a:outerShdw blurRad="57785" dist="33020" dir="3180000" algn="ctr">
              <a:srgbClr val="000000">
                <a:alpha val="30000"/>
              </a:srgbClr>
            </a:outerShdw>
          </a:effectLst>
          <a:scene3d>
            <a:camera prst="orthographicFront">
              <a:rot lat="0" lon="0" rev="2520000"/>
            </a:camera>
            <a:lightRig rig="brightRoom" dir="t">
              <a:rot lat="0" lon="0" rev="600000"/>
            </a:lightRig>
          </a:scene3d>
          <a:sp3d prstMaterial="metal">
            <a:bevelT w="38100" h="57150" prst="angle"/>
          </a:sp3d>
        </p:spPr>
        <p:txBody>
          <a:bodyPr wrap="square" rtlCol="0">
            <a:spAutoFit/>
          </a:bodyPr>
          <a:lstStyle/>
          <a:p>
            <a:pPr algn="r"/>
            <a:r>
              <a:rPr lang="en-US" sz="6600" dirty="0">
                <a:solidFill>
                  <a:srgbClr val="C00000"/>
                </a:solidFill>
                <a:latin typeface="Stencil" panose="040409050D0802020404" pitchFamily="82" charset="0"/>
                <a:ea typeface="American Typewriter" charset="0"/>
                <a:cs typeface="American Typewriter" charset="0"/>
              </a:rPr>
              <a:t>Code Name: IH</a:t>
            </a:r>
          </a:p>
        </p:txBody>
      </p:sp>
      <p:pic>
        <p:nvPicPr>
          <p:cNvPr id="8" name="Picture 7">
            <a:extLst>
              <a:ext uri="{FF2B5EF4-FFF2-40B4-BE49-F238E27FC236}">
                <a16:creationId xmlns:a16="http://schemas.microsoft.com/office/drawing/2014/main" id="{43F67EA7-B7C3-4EB3-8B63-49ADC5D567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88456" y="0"/>
            <a:ext cx="1752600" cy="1547275"/>
          </a:xfrm>
          <a:prstGeom prst="rect">
            <a:avLst/>
          </a:prstGeom>
        </p:spPr>
      </p:pic>
    </p:spTree>
    <p:extLst>
      <p:ext uri="{BB962C8B-B14F-4D97-AF65-F5344CB8AC3E}">
        <p14:creationId xmlns:p14="http://schemas.microsoft.com/office/powerpoint/2010/main" val="299797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229600" cy="1143000"/>
          </a:xfrm>
        </p:spPr>
        <p:txBody>
          <a:bodyPr>
            <a:normAutofit/>
          </a:bodyPr>
          <a:lstStyle/>
          <a:p>
            <a:r>
              <a:rPr lang="en-US" sz="2800" dirty="0">
                <a:effectLst>
                  <a:outerShdw blurRad="38100" dist="38100" dir="2700000" algn="tl">
                    <a:srgbClr val="000000">
                      <a:alpha val="43137"/>
                    </a:srgbClr>
                  </a:outerShdw>
                </a:effectLst>
              </a:rPr>
              <a:t>AIHA + NIOSH Partnership: </a:t>
            </a:r>
            <a:r>
              <a:rPr lang="en-US" sz="2800" dirty="0">
                <a:effectLst>
                  <a:outerShdw blurRad="38100" dist="38100" dir="2700000" algn="tl">
                    <a:srgbClr val="000000">
                      <a:alpha val="43137"/>
                    </a:srgbClr>
                  </a:outerShdw>
                </a:effectLst>
                <a:hlinkClick r:id="rId3"/>
              </a:rPr>
              <a:t>Safety Matters</a:t>
            </a:r>
            <a:endParaRPr lang="en-US" sz="28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52400" y="685800"/>
            <a:ext cx="8153400" cy="1752600"/>
          </a:xfrm>
        </p:spPr>
        <p:txBody>
          <a:bodyPr>
            <a:normAutofit lnSpcReduction="10000"/>
          </a:bodyPr>
          <a:lstStyle/>
          <a:p>
            <a:pPr marL="0" indent="0">
              <a:buNone/>
            </a:pPr>
            <a:br>
              <a:rPr lang="en-US" sz="2800" b="1" dirty="0"/>
            </a:br>
            <a:r>
              <a:rPr lang="en-US" sz="2200" b="1" dirty="0"/>
              <a:t>Objective: </a:t>
            </a:r>
            <a:r>
              <a:rPr lang="en-US" sz="2200" dirty="0"/>
              <a:t>Equip young people with the skills and knowledge they need to participate in safe and healthy work environments throughout their working lives.</a:t>
            </a:r>
            <a:br>
              <a:rPr lang="en-US" sz="2400" dirty="0"/>
            </a:br>
            <a:endParaRPr lang="en-US" sz="2400" b="1" dirty="0">
              <a:cs typeface="Times New Roman" panose="02020603050405020304" pitchFamily="18" charset="0"/>
            </a:endParaRPr>
          </a:p>
          <a:p>
            <a:endParaRPr lang="en-US" sz="2400" dirty="0">
              <a:cs typeface="Times New Roman" panose="02020603050405020304" pitchFamily="18" charset="0"/>
            </a:endParaRPr>
          </a:p>
          <a:p>
            <a:pPr lvl="1"/>
            <a:endParaRPr lang="en-US" dirty="0">
              <a:solidFill>
                <a:schemeClr val="tx2"/>
              </a:solidFill>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983104"/>
            <a:ext cx="5791200" cy="3836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85934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381000"/>
            <a:ext cx="6858000" cy="857250"/>
          </a:xfrm>
        </p:spPr>
        <p:txBody>
          <a:bodyPr>
            <a:normAutofit/>
          </a:bodyPr>
          <a:lstStyle/>
          <a:p>
            <a:pPr algn="ctr"/>
            <a:r>
              <a:rPr lang="en-US" b="1" dirty="0"/>
              <a:t>Government Relations</a:t>
            </a:r>
          </a:p>
        </p:txBody>
      </p:sp>
      <p:pic>
        <p:nvPicPr>
          <p:cNvPr id="4" name="Picture 3">
            <a:extLst>
              <a:ext uri="{FF2B5EF4-FFF2-40B4-BE49-F238E27FC236}">
                <a16:creationId xmlns:a16="http://schemas.microsoft.com/office/drawing/2014/main" id="{773D1ECD-E8A4-4830-9F21-D0CAD5C8E0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1457325"/>
            <a:ext cx="3895940" cy="2590800"/>
          </a:xfrm>
          <a:prstGeom prst="rect">
            <a:avLst/>
          </a:prstGeom>
        </p:spPr>
      </p:pic>
      <p:pic>
        <p:nvPicPr>
          <p:cNvPr id="10" name="Picture 9">
            <a:extLst>
              <a:ext uri="{FF2B5EF4-FFF2-40B4-BE49-F238E27FC236}">
                <a16:creationId xmlns:a16="http://schemas.microsoft.com/office/drawing/2014/main" id="{1E4EABA5-B93E-47DA-AF32-66E825F5A5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7656" y="4267200"/>
            <a:ext cx="4160271" cy="2438400"/>
          </a:xfrm>
          <a:prstGeom prst="rect">
            <a:avLst/>
          </a:prstGeom>
        </p:spPr>
      </p:pic>
      <p:pic>
        <p:nvPicPr>
          <p:cNvPr id="3" name="Picture 2">
            <a:extLst>
              <a:ext uri="{FF2B5EF4-FFF2-40B4-BE49-F238E27FC236}">
                <a16:creationId xmlns:a16="http://schemas.microsoft.com/office/drawing/2014/main" id="{E06BA629-C18F-42E7-9162-244D28DB102A}"/>
              </a:ext>
            </a:extLst>
          </p:cNvPr>
          <p:cNvPicPr>
            <a:picLocks noChangeAspect="1"/>
          </p:cNvPicPr>
          <p:nvPr/>
        </p:nvPicPr>
        <p:blipFill>
          <a:blip r:embed="rId5"/>
          <a:stretch>
            <a:fillRect/>
          </a:stretch>
        </p:blipFill>
        <p:spPr>
          <a:xfrm>
            <a:off x="4827656" y="1458981"/>
            <a:ext cx="4086087" cy="2574235"/>
          </a:xfrm>
          <a:prstGeom prst="rect">
            <a:avLst/>
          </a:prstGeom>
        </p:spPr>
      </p:pic>
      <p:pic>
        <p:nvPicPr>
          <p:cNvPr id="7" name="Picture 6">
            <a:extLst>
              <a:ext uri="{FF2B5EF4-FFF2-40B4-BE49-F238E27FC236}">
                <a16:creationId xmlns:a16="http://schemas.microsoft.com/office/drawing/2014/main" id="{D6E95D9D-4CFE-4CCC-A3C3-757FA09F42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 y="4267200"/>
            <a:ext cx="3895940" cy="2438400"/>
          </a:xfrm>
          <a:prstGeom prst="rect">
            <a:avLst/>
          </a:prstGeom>
        </p:spPr>
      </p:pic>
    </p:spTree>
    <p:extLst>
      <p:ext uri="{BB962C8B-B14F-4D97-AF65-F5344CB8AC3E}">
        <p14:creationId xmlns:p14="http://schemas.microsoft.com/office/powerpoint/2010/main" val="16871712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effectLst>
                  <a:outerShdw blurRad="38100" dist="38100" dir="2700000" algn="tl">
                    <a:srgbClr val="000000">
                      <a:alpha val="43137"/>
                    </a:srgbClr>
                  </a:outerShdw>
                </a:effectLst>
              </a:rPr>
              <a:t>The Need for Transformative Change…</a:t>
            </a:r>
          </a:p>
        </p:txBody>
      </p:sp>
      <p:sp>
        <p:nvSpPr>
          <p:cNvPr id="3" name="Content Placeholder 2"/>
          <p:cNvSpPr>
            <a:spLocks noGrp="1"/>
          </p:cNvSpPr>
          <p:nvPr>
            <p:ph idx="1"/>
          </p:nvPr>
        </p:nvSpPr>
        <p:spPr/>
        <p:txBody>
          <a:bodyPr>
            <a:normAutofit fontScale="92500"/>
          </a:bodyPr>
          <a:lstStyle/>
          <a:p>
            <a:r>
              <a:rPr lang="en-US" dirty="0"/>
              <a:t>Each day approx. 150 people die from work-related injuries and diseases in the US.</a:t>
            </a:r>
          </a:p>
          <a:p>
            <a:r>
              <a:rPr lang="en-US" dirty="0"/>
              <a:t>Huge emotional toll.</a:t>
            </a:r>
          </a:p>
          <a:p>
            <a:r>
              <a:rPr lang="en-US" dirty="0"/>
              <a:t>Scary financial impacts. When factoring in non-fatal injuries, costs to businesses exceed $1 billion each week.</a:t>
            </a:r>
          </a:p>
          <a:p>
            <a:r>
              <a:rPr lang="en-US" dirty="0"/>
              <a:t>A tragedy for friends &amp; family, communities -- these injuries, illnesses and deaths are preventable.</a:t>
            </a:r>
          </a:p>
        </p:txBody>
      </p:sp>
      <p:sp>
        <p:nvSpPr>
          <p:cNvPr id="4" name="Slide Number Placeholder 3"/>
          <p:cNvSpPr>
            <a:spLocks noGrp="1"/>
          </p:cNvSpPr>
          <p:nvPr>
            <p:ph type="sldNum" sz="quarter" idx="12"/>
          </p:nvPr>
        </p:nvSpPr>
        <p:spPr/>
        <p:txBody>
          <a:bodyPr/>
          <a:lstStyle/>
          <a:p>
            <a:fld id="{38453A72-5098-426B-8F04-7A9C9FF90357}" type="slidenum">
              <a:rPr lang="en-US" smtClean="0"/>
              <a:t>29</a:t>
            </a:fld>
            <a:endParaRPr lang="en-US" dirty="0"/>
          </a:p>
        </p:txBody>
      </p:sp>
    </p:spTree>
    <p:extLst>
      <p:ext uri="{BB962C8B-B14F-4D97-AF65-F5344CB8AC3E}">
        <p14:creationId xmlns:p14="http://schemas.microsoft.com/office/powerpoint/2010/main" val="2530461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b="1" dirty="0">
                <a:latin typeface="Calibri" panose="020F0502020204030204" pitchFamily="34" charset="0"/>
              </a:rPr>
              <a:t>AIHA Organization Structure</a:t>
            </a:r>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1676400"/>
            <a:ext cx="8281987" cy="4091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95004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5ACC7-D982-49B1-AFB4-1EDC26D7D820}"/>
              </a:ext>
            </a:extLst>
          </p:cNvPr>
          <p:cNvSpPr>
            <a:spLocks noGrp="1"/>
          </p:cNvSpPr>
          <p:nvPr>
            <p:ph type="title"/>
          </p:nvPr>
        </p:nvSpPr>
        <p:spPr/>
        <p:txBody>
          <a:bodyPr/>
          <a:lstStyle/>
          <a:p>
            <a:r>
              <a:rPr lang="en-US" dirty="0"/>
              <a:t>2018 Public Policy Priorities</a:t>
            </a:r>
          </a:p>
        </p:txBody>
      </p:sp>
      <p:sp>
        <p:nvSpPr>
          <p:cNvPr id="3" name="Content Placeholder 2">
            <a:extLst>
              <a:ext uri="{FF2B5EF4-FFF2-40B4-BE49-F238E27FC236}">
                <a16:creationId xmlns:a16="http://schemas.microsoft.com/office/drawing/2014/main" id="{2E8525F3-BC16-4CD3-8B24-92D3B6F1720D}"/>
              </a:ext>
            </a:extLst>
          </p:cNvPr>
          <p:cNvSpPr>
            <a:spLocks noGrp="1"/>
          </p:cNvSpPr>
          <p:nvPr>
            <p:ph idx="1"/>
          </p:nvPr>
        </p:nvSpPr>
        <p:spPr/>
        <p:txBody>
          <a:bodyPr>
            <a:normAutofit/>
          </a:bodyPr>
          <a:lstStyle/>
          <a:p>
            <a:r>
              <a:rPr lang="en-US" dirty="0"/>
              <a:t>Protecting first responders and others from occupational exposure to opioids and their synthetic analogues</a:t>
            </a:r>
          </a:p>
          <a:p>
            <a:r>
              <a:rPr lang="en-US" dirty="0"/>
              <a:t>Teen workplace safety education</a:t>
            </a:r>
          </a:p>
          <a:p>
            <a:r>
              <a:rPr lang="en-US" dirty="0"/>
              <a:t>Cannabis industry worker health and safety</a:t>
            </a:r>
          </a:p>
          <a:p>
            <a:r>
              <a:rPr lang="en-US" dirty="0"/>
              <a:t>Disaster preparedness and response</a:t>
            </a:r>
          </a:p>
          <a:p>
            <a:r>
              <a:rPr lang="en-US" dirty="0"/>
              <a:t>Protections for contingent workers</a:t>
            </a:r>
          </a:p>
        </p:txBody>
      </p:sp>
    </p:spTree>
    <p:extLst>
      <p:ext uri="{BB962C8B-B14F-4D97-AF65-F5344CB8AC3E}">
        <p14:creationId xmlns:p14="http://schemas.microsoft.com/office/powerpoint/2010/main" val="13347275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5ACC7-D982-49B1-AFB4-1EDC26D7D820}"/>
              </a:ext>
            </a:extLst>
          </p:cNvPr>
          <p:cNvSpPr>
            <a:spLocks noGrp="1"/>
          </p:cNvSpPr>
          <p:nvPr>
            <p:ph type="title"/>
          </p:nvPr>
        </p:nvSpPr>
        <p:spPr>
          <a:xfrm>
            <a:off x="457200" y="152400"/>
            <a:ext cx="8229600" cy="1143000"/>
          </a:xfrm>
        </p:spPr>
        <p:txBody>
          <a:bodyPr/>
          <a:lstStyle/>
          <a:p>
            <a:r>
              <a:rPr lang="en-US" dirty="0"/>
              <a:t>Taking Action</a:t>
            </a:r>
          </a:p>
        </p:txBody>
      </p:sp>
      <p:sp>
        <p:nvSpPr>
          <p:cNvPr id="3" name="Content Placeholder 2">
            <a:extLst>
              <a:ext uri="{FF2B5EF4-FFF2-40B4-BE49-F238E27FC236}">
                <a16:creationId xmlns:a16="http://schemas.microsoft.com/office/drawing/2014/main" id="{2E8525F3-BC16-4CD3-8B24-92D3B6F1720D}"/>
              </a:ext>
            </a:extLst>
          </p:cNvPr>
          <p:cNvSpPr>
            <a:spLocks noGrp="1"/>
          </p:cNvSpPr>
          <p:nvPr>
            <p:ph idx="1"/>
          </p:nvPr>
        </p:nvSpPr>
        <p:spPr>
          <a:xfrm>
            <a:off x="457200" y="1295400"/>
            <a:ext cx="8001000" cy="4953000"/>
          </a:xfrm>
        </p:spPr>
        <p:txBody>
          <a:bodyPr>
            <a:normAutofit fontScale="92500"/>
          </a:bodyPr>
          <a:lstStyle/>
          <a:p>
            <a:r>
              <a:rPr lang="en-US" sz="2400" b="1" dirty="0"/>
              <a:t>Opioids</a:t>
            </a:r>
          </a:p>
          <a:p>
            <a:pPr lvl="1"/>
            <a:r>
              <a:rPr lang="en-US" sz="2200" dirty="0"/>
              <a:t>Working w/the President’s Opioids Commission, whose final report now strongly emphasizes our concerns. Implementing recommendations</a:t>
            </a:r>
          </a:p>
          <a:p>
            <a:pPr lvl="1"/>
            <a:r>
              <a:rPr lang="en-US" sz="2200" dirty="0"/>
              <a:t>Held several </a:t>
            </a:r>
            <a:r>
              <a:rPr lang="en-US" sz="2200" dirty="0" err="1"/>
              <a:t>mtgs</a:t>
            </a:r>
            <a:r>
              <a:rPr lang="en-US" sz="2200" dirty="0"/>
              <a:t> w/State &amp; Federal policymakers to expand awareness of this issue; partner to develop solutions</a:t>
            </a:r>
          </a:p>
          <a:p>
            <a:pPr lvl="1"/>
            <a:r>
              <a:rPr lang="en-US" sz="2200" dirty="0" err="1"/>
              <a:t>AIHceEXP</a:t>
            </a:r>
            <a:r>
              <a:rPr lang="en-US" sz="2200" dirty="0"/>
              <a:t> 2018 features General Session panel entitled “</a:t>
            </a:r>
            <a:r>
              <a:rPr lang="en-US" sz="2200" i="1" dirty="0"/>
              <a:t>Mitigating Opioid Exposure Risks to First Responders: ​What’s Been Done, What’s Left to Do &amp; How You Can Help</a:t>
            </a:r>
            <a:r>
              <a:rPr lang="en-US" sz="2200" dirty="0"/>
              <a:t>”</a:t>
            </a:r>
          </a:p>
          <a:p>
            <a:pPr lvl="1"/>
            <a:r>
              <a:rPr lang="en-US" sz="2200" dirty="0"/>
              <a:t>Joined a broader opioids coalition AND created an AIHA Opioids Working Group to assess needs, develop technical and policy recommendations</a:t>
            </a:r>
          </a:p>
          <a:p>
            <a:pPr lvl="1"/>
            <a:r>
              <a:rPr lang="en-US" sz="2200" dirty="0"/>
              <a:t>Developed model legislative language</a:t>
            </a:r>
            <a:endParaRPr lang="en-US" sz="2400" dirty="0"/>
          </a:p>
          <a:p>
            <a:pPr lvl="1"/>
            <a:endParaRPr lang="en-US" sz="2400" dirty="0"/>
          </a:p>
        </p:txBody>
      </p:sp>
    </p:spTree>
    <p:extLst>
      <p:ext uri="{BB962C8B-B14F-4D97-AF65-F5344CB8AC3E}">
        <p14:creationId xmlns:p14="http://schemas.microsoft.com/office/powerpoint/2010/main" val="36535388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6AE1C-AB91-4EEC-90DC-5E375CBC00AA}"/>
              </a:ext>
            </a:extLst>
          </p:cNvPr>
          <p:cNvSpPr>
            <a:spLocks noGrp="1"/>
          </p:cNvSpPr>
          <p:nvPr>
            <p:ph type="title"/>
          </p:nvPr>
        </p:nvSpPr>
        <p:spPr/>
        <p:txBody>
          <a:bodyPr/>
          <a:lstStyle/>
          <a:p>
            <a:r>
              <a:rPr lang="en-US" dirty="0"/>
              <a:t>Taking Action</a:t>
            </a:r>
          </a:p>
        </p:txBody>
      </p:sp>
      <p:sp>
        <p:nvSpPr>
          <p:cNvPr id="3" name="Content Placeholder 2">
            <a:extLst>
              <a:ext uri="{FF2B5EF4-FFF2-40B4-BE49-F238E27FC236}">
                <a16:creationId xmlns:a16="http://schemas.microsoft.com/office/drawing/2014/main" id="{F411FCF1-4551-4EE8-8342-4D9C1D2FB0BA}"/>
              </a:ext>
            </a:extLst>
          </p:cNvPr>
          <p:cNvSpPr>
            <a:spLocks noGrp="1"/>
          </p:cNvSpPr>
          <p:nvPr>
            <p:ph idx="1"/>
          </p:nvPr>
        </p:nvSpPr>
        <p:spPr/>
        <p:txBody>
          <a:bodyPr>
            <a:normAutofit fontScale="77500" lnSpcReduction="20000"/>
          </a:bodyPr>
          <a:lstStyle/>
          <a:p>
            <a:r>
              <a:rPr lang="en-US" dirty="0"/>
              <a:t>Teen workplace safety education</a:t>
            </a:r>
          </a:p>
          <a:p>
            <a:pPr lvl="1"/>
            <a:r>
              <a:rPr lang="en-US" dirty="0"/>
              <a:t>Texas State legislation enacted into law last year; now being implemented.</a:t>
            </a:r>
          </a:p>
          <a:p>
            <a:pPr lvl="1"/>
            <a:r>
              <a:rPr lang="en-US" dirty="0"/>
              <a:t>Updated model letter to State &amp; Federal legislators promoting intro of legislation supporting </a:t>
            </a:r>
            <a:r>
              <a:rPr lang="en-US" i="1" dirty="0"/>
              <a:t>Safety Matters</a:t>
            </a:r>
            <a:r>
              <a:rPr lang="en-US" dirty="0"/>
              <a:t> and the </a:t>
            </a:r>
            <a:r>
              <a:rPr lang="en-US" i="1" dirty="0" err="1"/>
              <a:t>Youth@Work-Talking</a:t>
            </a:r>
            <a:r>
              <a:rPr lang="en-US" i="1" dirty="0"/>
              <a:t> Safety </a:t>
            </a:r>
            <a:r>
              <a:rPr lang="en-US" dirty="0"/>
              <a:t>curriculum.</a:t>
            </a:r>
          </a:p>
          <a:p>
            <a:pPr lvl="1"/>
            <a:r>
              <a:rPr lang="en-US" dirty="0"/>
              <a:t>Several </a:t>
            </a:r>
            <a:r>
              <a:rPr lang="en-US" dirty="0" err="1"/>
              <a:t>mtings</a:t>
            </a:r>
            <a:r>
              <a:rPr lang="en-US" dirty="0"/>
              <a:t> held w/State &amp; Federal Legislators to promote awareness &amp; seek introduction of model legislation.</a:t>
            </a:r>
          </a:p>
          <a:p>
            <a:pPr lvl="1"/>
            <a:r>
              <a:rPr lang="en-US" dirty="0"/>
              <a:t>Created a Teen Workplace Safety Task Force to promote the use of </a:t>
            </a:r>
            <a:r>
              <a:rPr lang="en-US" i="1" dirty="0"/>
              <a:t>Safety Matters</a:t>
            </a:r>
            <a:r>
              <a:rPr lang="en-US" dirty="0"/>
              <a:t> and the </a:t>
            </a:r>
            <a:r>
              <a:rPr lang="en-US" i="1" dirty="0" err="1"/>
              <a:t>Youth@Work-Talking</a:t>
            </a:r>
            <a:r>
              <a:rPr lang="en-US" i="1" dirty="0"/>
              <a:t> Safety </a:t>
            </a:r>
            <a:r>
              <a:rPr lang="en-US" dirty="0"/>
              <a:t>curriculum into local, State and Federal statutes.</a:t>
            </a:r>
          </a:p>
          <a:p>
            <a:pPr lvl="1"/>
            <a:r>
              <a:rPr lang="en-US" dirty="0"/>
              <a:t>Creating a new coalition to focus attention on need to educate teens about workplace safety.</a:t>
            </a:r>
          </a:p>
          <a:p>
            <a:pPr lvl="1"/>
            <a:endParaRPr lang="en-US" dirty="0"/>
          </a:p>
        </p:txBody>
      </p:sp>
    </p:spTree>
    <p:extLst>
      <p:ext uri="{BB962C8B-B14F-4D97-AF65-F5344CB8AC3E}">
        <p14:creationId xmlns:p14="http://schemas.microsoft.com/office/powerpoint/2010/main" val="39990104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DEB48-C198-49A7-BDF3-05470C1B1730}"/>
              </a:ext>
            </a:extLst>
          </p:cNvPr>
          <p:cNvSpPr>
            <a:spLocks noGrp="1"/>
          </p:cNvSpPr>
          <p:nvPr>
            <p:ph type="title"/>
          </p:nvPr>
        </p:nvSpPr>
        <p:spPr/>
        <p:txBody>
          <a:bodyPr/>
          <a:lstStyle/>
          <a:p>
            <a:r>
              <a:rPr lang="en-US" dirty="0"/>
              <a:t>Taking Action</a:t>
            </a:r>
          </a:p>
        </p:txBody>
      </p:sp>
      <p:sp>
        <p:nvSpPr>
          <p:cNvPr id="3" name="Content Placeholder 2">
            <a:extLst>
              <a:ext uri="{FF2B5EF4-FFF2-40B4-BE49-F238E27FC236}">
                <a16:creationId xmlns:a16="http://schemas.microsoft.com/office/drawing/2014/main" id="{0BBDFBE2-F3A7-40D9-BC8B-FB7B021178A5}"/>
              </a:ext>
            </a:extLst>
          </p:cNvPr>
          <p:cNvSpPr>
            <a:spLocks noGrp="1"/>
          </p:cNvSpPr>
          <p:nvPr>
            <p:ph idx="1"/>
          </p:nvPr>
        </p:nvSpPr>
        <p:spPr>
          <a:xfrm>
            <a:off x="457200" y="1417638"/>
            <a:ext cx="8229600" cy="4708525"/>
          </a:xfrm>
        </p:spPr>
        <p:txBody>
          <a:bodyPr>
            <a:normAutofit fontScale="92500"/>
          </a:bodyPr>
          <a:lstStyle/>
          <a:p>
            <a:r>
              <a:rPr lang="en-US" sz="2400" b="1" dirty="0"/>
              <a:t>Cannabis industry worker health and safety</a:t>
            </a:r>
          </a:p>
          <a:p>
            <a:pPr lvl="1"/>
            <a:r>
              <a:rPr lang="en-US" sz="2200" dirty="0"/>
              <a:t>Created a new working group, which now has five subgroups, focused on various aspects of the industry (e.g., manufacturing, lab </a:t>
            </a:r>
            <a:r>
              <a:rPr lang="en-US" sz="2200" dirty="0" err="1"/>
              <a:t>accred</a:t>
            </a:r>
            <a:r>
              <a:rPr lang="en-US" sz="2200" dirty="0"/>
              <a:t>.)</a:t>
            </a:r>
          </a:p>
          <a:p>
            <a:pPr lvl="1"/>
            <a:r>
              <a:rPr lang="en-US" sz="2200" dirty="0"/>
              <a:t>Created a new “elevator pitch” letter, used to introduce prospective partners to AIHA’s involvement in this area</a:t>
            </a:r>
          </a:p>
          <a:p>
            <a:pPr lvl="1"/>
            <a:r>
              <a:rPr lang="en-US" sz="2200" dirty="0"/>
              <a:t>Attended State regulatory meetings in California, Colorado, etc.</a:t>
            </a:r>
          </a:p>
          <a:p>
            <a:pPr lvl="1"/>
            <a:r>
              <a:rPr lang="en-US" sz="2200" dirty="0"/>
              <a:t>Submitted recommendations on legislation &amp; </a:t>
            </a:r>
            <a:r>
              <a:rPr lang="en-US" sz="2200" dirty="0" err="1"/>
              <a:t>regs</a:t>
            </a:r>
            <a:r>
              <a:rPr lang="en-US" sz="2200" dirty="0"/>
              <a:t> in California, Maine, Pennsylvania (lab </a:t>
            </a:r>
            <a:r>
              <a:rPr lang="en-US" sz="2200" dirty="0" err="1"/>
              <a:t>accred</a:t>
            </a:r>
            <a:r>
              <a:rPr lang="en-US" sz="2200" dirty="0"/>
              <a:t>.)</a:t>
            </a:r>
          </a:p>
          <a:p>
            <a:pPr lvl="1"/>
            <a:r>
              <a:rPr lang="en-US" sz="2200" dirty="0"/>
              <a:t>Connecting w/Canada, which is in the process of legalization</a:t>
            </a:r>
          </a:p>
          <a:p>
            <a:pPr lvl="1"/>
            <a:r>
              <a:rPr lang="en-US" sz="2200" dirty="0"/>
              <a:t>Breakfast presentation given at Fall 2017 conference</a:t>
            </a:r>
          </a:p>
          <a:p>
            <a:pPr lvl="1"/>
            <a:r>
              <a:rPr lang="en-US" sz="2200" dirty="0"/>
              <a:t>Two educational sessions (part 1, part 2) will be held at AIHce EXP 2018</a:t>
            </a:r>
          </a:p>
        </p:txBody>
      </p:sp>
    </p:spTree>
    <p:extLst>
      <p:ext uri="{BB962C8B-B14F-4D97-AF65-F5344CB8AC3E}">
        <p14:creationId xmlns:p14="http://schemas.microsoft.com/office/powerpoint/2010/main" val="40192557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07BC1-E94E-4C02-90A8-4E856C288DE9}"/>
              </a:ext>
            </a:extLst>
          </p:cNvPr>
          <p:cNvSpPr>
            <a:spLocks noGrp="1"/>
          </p:cNvSpPr>
          <p:nvPr>
            <p:ph type="title"/>
          </p:nvPr>
        </p:nvSpPr>
        <p:spPr/>
        <p:txBody>
          <a:bodyPr/>
          <a:lstStyle/>
          <a:p>
            <a:r>
              <a:rPr lang="en-US" dirty="0"/>
              <a:t>Taking Action</a:t>
            </a:r>
          </a:p>
        </p:txBody>
      </p:sp>
      <p:sp>
        <p:nvSpPr>
          <p:cNvPr id="3" name="Content Placeholder 2">
            <a:extLst>
              <a:ext uri="{FF2B5EF4-FFF2-40B4-BE49-F238E27FC236}">
                <a16:creationId xmlns:a16="http://schemas.microsoft.com/office/drawing/2014/main" id="{0B9CCEAB-DDF8-4A31-AAB9-315E3E7549CF}"/>
              </a:ext>
            </a:extLst>
          </p:cNvPr>
          <p:cNvSpPr>
            <a:spLocks noGrp="1"/>
          </p:cNvSpPr>
          <p:nvPr>
            <p:ph idx="1"/>
          </p:nvPr>
        </p:nvSpPr>
        <p:spPr/>
        <p:txBody>
          <a:bodyPr>
            <a:normAutofit fontScale="85000" lnSpcReduction="10000"/>
          </a:bodyPr>
          <a:lstStyle/>
          <a:p>
            <a:r>
              <a:rPr lang="en-US" b="1" dirty="0"/>
              <a:t>Disaster preparedness and response</a:t>
            </a:r>
          </a:p>
          <a:p>
            <a:pPr lvl="1"/>
            <a:r>
              <a:rPr lang="en-US" sz="2400" dirty="0"/>
              <a:t>Working w/Congress on emergency funding</a:t>
            </a:r>
          </a:p>
          <a:p>
            <a:pPr lvl="1"/>
            <a:r>
              <a:rPr lang="en-US" sz="2400" dirty="0"/>
              <a:t>Hurricanes</a:t>
            </a:r>
          </a:p>
          <a:p>
            <a:pPr lvl="2"/>
            <a:r>
              <a:rPr lang="en-US" dirty="0"/>
              <a:t>Letters sent to Governors of Texas, Florida, Louisiana, Puerto containing recommendations, offers of assistance</a:t>
            </a:r>
          </a:p>
          <a:p>
            <a:pPr lvl="2"/>
            <a:r>
              <a:rPr lang="en-US" dirty="0"/>
              <a:t>Connected w/ Federal, State agencies &amp; AIHA members to further understand needs, suggest recommendations. (FYI: The Vice Chair of AIHA’s GR Cmte spent ~4 months in PR conducting recovery work.)</a:t>
            </a:r>
          </a:p>
          <a:p>
            <a:pPr lvl="1"/>
            <a:r>
              <a:rPr lang="en-US" sz="2400" dirty="0"/>
              <a:t>Wildfires</a:t>
            </a:r>
          </a:p>
          <a:p>
            <a:pPr lvl="2"/>
            <a:r>
              <a:rPr lang="en-US" dirty="0"/>
              <a:t>Partnered w/California Industrial Hygiene Council (reps several AIHA Local Sections in CA) to send letter to CA Governor containing recommendations, offers of assistance</a:t>
            </a:r>
          </a:p>
          <a:p>
            <a:pPr lvl="2"/>
            <a:endParaRPr lang="en-US" dirty="0"/>
          </a:p>
          <a:p>
            <a:pPr lvl="2"/>
            <a:endParaRPr lang="en-US" dirty="0"/>
          </a:p>
        </p:txBody>
      </p:sp>
    </p:spTree>
    <p:extLst>
      <p:ext uri="{BB962C8B-B14F-4D97-AF65-F5344CB8AC3E}">
        <p14:creationId xmlns:p14="http://schemas.microsoft.com/office/powerpoint/2010/main" val="9813096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B561E-1BE9-43FC-A1F1-3D7CAAD40A55}"/>
              </a:ext>
            </a:extLst>
          </p:cNvPr>
          <p:cNvSpPr>
            <a:spLocks noGrp="1"/>
          </p:cNvSpPr>
          <p:nvPr>
            <p:ph type="title"/>
          </p:nvPr>
        </p:nvSpPr>
        <p:spPr/>
        <p:txBody>
          <a:bodyPr/>
          <a:lstStyle/>
          <a:p>
            <a:r>
              <a:rPr lang="en-US" dirty="0"/>
              <a:t>Taking Action</a:t>
            </a:r>
          </a:p>
        </p:txBody>
      </p:sp>
      <p:sp>
        <p:nvSpPr>
          <p:cNvPr id="3" name="Content Placeholder 2">
            <a:extLst>
              <a:ext uri="{FF2B5EF4-FFF2-40B4-BE49-F238E27FC236}">
                <a16:creationId xmlns:a16="http://schemas.microsoft.com/office/drawing/2014/main" id="{ADD2F7BC-D444-4430-B4CC-30E523FC218B}"/>
              </a:ext>
            </a:extLst>
          </p:cNvPr>
          <p:cNvSpPr>
            <a:spLocks noGrp="1"/>
          </p:cNvSpPr>
          <p:nvPr>
            <p:ph idx="1"/>
          </p:nvPr>
        </p:nvSpPr>
        <p:spPr/>
        <p:txBody>
          <a:bodyPr/>
          <a:lstStyle/>
          <a:p>
            <a:r>
              <a:rPr lang="en-US" sz="2800" b="1" dirty="0"/>
              <a:t>Protections for contingent workers</a:t>
            </a:r>
          </a:p>
          <a:p>
            <a:pPr lvl="1"/>
            <a:r>
              <a:rPr lang="en-US" sz="2400" dirty="0"/>
              <a:t>In AIHA’s comments to US DOL on their draft Strategic Plan for FY 2018-2022, we called for need to protect the ~3 million contingent workers in the US, who may be at greater risk of workplace injury, illness, death.</a:t>
            </a:r>
          </a:p>
          <a:p>
            <a:pPr lvl="1"/>
            <a:r>
              <a:rPr lang="en-US" sz="2400" dirty="0"/>
              <a:t>Currently exploring next steps for AIHA to make progress on this issue</a:t>
            </a:r>
          </a:p>
        </p:txBody>
      </p:sp>
    </p:spTree>
    <p:extLst>
      <p:ext uri="{BB962C8B-B14F-4D97-AF65-F5344CB8AC3E}">
        <p14:creationId xmlns:p14="http://schemas.microsoft.com/office/powerpoint/2010/main" val="40327577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ADB4B-19A8-48B4-9DAD-EFC4EA715D67}"/>
              </a:ext>
            </a:extLst>
          </p:cNvPr>
          <p:cNvSpPr>
            <a:spLocks noGrp="1"/>
          </p:cNvSpPr>
          <p:nvPr>
            <p:ph type="title"/>
          </p:nvPr>
        </p:nvSpPr>
        <p:spPr/>
        <p:txBody>
          <a:bodyPr/>
          <a:lstStyle/>
          <a:p>
            <a:r>
              <a:rPr lang="en-US" dirty="0"/>
              <a:t>Looking Ahead</a:t>
            </a:r>
          </a:p>
        </p:txBody>
      </p:sp>
      <p:sp>
        <p:nvSpPr>
          <p:cNvPr id="3" name="Content Placeholder 2">
            <a:extLst>
              <a:ext uri="{FF2B5EF4-FFF2-40B4-BE49-F238E27FC236}">
                <a16:creationId xmlns:a16="http://schemas.microsoft.com/office/drawing/2014/main" id="{0191F8E5-17CB-450D-A54C-DE4F70844C89}"/>
              </a:ext>
            </a:extLst>
          </p:cNvPr>
          <p:cNvSpPr>
            <a:spLocks noGrp="1"/>
          </p:cNvSpPr>
          <p:nvPr>
            <p:ph idx="1"/>
          </p:nvPr>
        </p:nvSpPr>
        <p:spPr>
          <a:xfrm>
            <a:off x="457200" y="1752600"/>
            <a:ext cx="8229600" cy="3200400"/>
          </a:xfrm>
        </p:spPr>
        <p:txBody>
          <a:bodyPr>
            <a:noAutofit/>
          </a:bodyPr>
          <a:lstStyle/>
          <a:p>
            <a:r>
              <a:rPr lang="en-US" sz="2200" dirty="0"/>
              <a:t>Continued Federal regulatory upheaval. Senate confirmation of new OSHA head, Scott </a:t>
            </a:r>
            <a:r>
              <a:rPr lang="en-US" sz="2200" dirty="0" err="1"/>
              <a:t>Mugno</a:t>
            </a:r>
            <a:r>
              <a:rPr lang="en-US" sz="2200" dirty="0"/>
              <a:t> will be key (no date on this yet).</a:t>
            </a:r>
          </a:p>
          <a:p>
            <a:r>
              <a:rPr lang="en-US" sz="2200" dirty="0"/>
              <a:t>Silica rule survived challenge in US Court of Appeals for DC Circuit.</a:t>
            </a:r>
          </a:p>
          <a:p>
            <a:r>
              <a:rPr lang="en-US" sz="2200" dirty="0"/>
              <a:t>OSHA expected to propose changes to its final rule to Improve Tracking of Workplace Injuries and Illnesses</a:t>
            </a:r>
          </a:p>
          <a:p>
            <a:r>
              <a:rPr lang="en-US" sz="2200" dirty="0"/>
              <a:t>Beryllium: No recent news; litigation continues with more expected</a:t>
            </a:r>
          </a:p>
          <a:p>
            <a:r>
              <a:rPr lang="en-US" sz="2200" dirty="0"/>
              <a:t>Jurisdictional issues b/t EPA &amp; OSHA concerning new TSCA &amp; protections for workers; clarifying guidance expected</a:t>
            </a:r>
          </a:p>
        </p:txBody>
      </p:sp>
    </p:spTree>
    <p:extLst>
      <p:ext uri="{BB962C8B-B14F-4D97-AF65-F5344CB8AC3E}">
        <p14:creationId xmlns:p14="http://schemas.microsoft.com/office/powerpoint/2010/main" val="30763400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4F8EC-5E93-4F7A-B8DC-AD5E55772B69}"/>
              </a:ext>
            </a:extLst>
          </p:cNvPr>
          <p:cNvSpPr>
            <a:spLocks noGrp="1"/>
          </p:cNvSpPr>
          <p:nvPr>
            <p:ph type="title"/>
          </p:nvPr>
        </p:nvSpPr>
        <p:spPr/>
        <p:txBody>
          <a:bodyPr/>
          <a:lstStyle/>
          <a:p>
            <a:r>
              <a:rPr lang="en-US" dirty="0"/>
              <a:t>Looking Ahead</a:t>
            </a:r>
          </a:p>
        </p:txBody>
      </p:sp>
      <p:sp>
        <p:nvSpPr>
          <p:cNvPr id="3" name="Content Placeholder 2">
            <a:extLst>
              <a:ext uri="{FF2B5EF4-FFF2-40B4-BE49-F238E27FC236}">
                <a16:creationId xmlns:a16="http://schemas.microsoft.com/office/drawing/2014/main" id="{38B1FAC9-A569-44D8-907B-1ED4B2FF2990}"/>
              </a:ext>
            </a:extLst>
          </p:cNvPr>
          <p:cNvSpPr>
            <a:spLocks noGrp="1"/>
          </p:cNvSpPr>
          <p:nvPr>
            <p:ph idx="1"/>
          </p:nvPr>
        </p:nvSpPr>
        <p:spPr/>
        <p:txBody>
          <a:bodyPr/>
          <a:lstStyle/>
          <a:p>
            <a:r>
              <a:rPr lang="en-US" dirty="0"/>
              <a:t>States and even local gov’ts will likely be more active than Feds/Congress.</a:t>
            </a:r>
          </a:p>
          <a:p>
            <a:r>
              <a:rPr lang="en-US" dirty="0"/>
              <a:t>States have been especially active lately on opioids, IEQ (mostly mold, Legionella), and cannabis.</a:t>
            </a:r>
          </a:p>
        </p:txBody>
      </p:sp>
    </p:spTree>
    <p:extLst>
      <p:ext uri="{BB962C8B-B14F-4D97-AF65-F5344CB8AC3E}">
        <p14:creationId xmlns:p14="http://schemas.microsoft.com/office/powerpoint/2010/main" val="30304848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A03AF-5FA2-4962-8676-EA90604004B2}"/>
              </a:ext>
            </a:extLst>
          </p:cNvPr>
          <p:cNvSpPr>
            <a:spLocks noGrp="1"/>
          </p:cNvSpPr>
          <p:nvPr>
            <p:ph type="title"/>
          </p:nvPr>
        </p:nvSpPr>
        <p:spPr/>
        <p:txBody>
          <a:bodyPr/>
          <a:lstStyle/>
          <a:p>
            <a:r>
              <a:rPr lang="en-US" dirty="0"/>
              <a:t>It’s An Election Year!</a:t>
            </a:r>
          </a:p>
        </p:txBody>
      </p:sp>
      <p:sp>
        <p:nvSpPr>
          <p:cNvPr id="3" name="Content Placeholder 2">
            <a:extLst>
              <a:ext uri="{FF2B5EF4-FFF2-40B4-BE49-F238E27FC236}">
                <a16:creationId xmlns:a16="http://schemas.microsoft.com/office/drawing/2014/main" id="{2DDC7B84-7BF3-4EDA-9FDA-3464991A6968}"/>
              </a:ext>
            </a:extLst>
          </p:cNvPr>
          <p:cNvSpPr>
            <a:spLocks noGrp="1"/>
          </p:cNvSpPr>
          <p:nvPr>
            <p:ph idx="1"/>
          </p:nvPr>
        </p:nvSpPr>
        <p:spPr/>
        <p:txBody>
          <a:bodyPr>
            <a:normAutofit lnSpcReduction="10000"/>
          </a:bodyPr>
          <a:lstStyle/>
          <a:p>
            <a:r>
              <a:rPr lang="en-US" dirty="0"/>
              <a:t>More than 6,611 State and Federal seats up + more at the local level.</a:t>
            </a:r>
          </a:p>
          <a:p>
            <a:r>
              <a:rPr lang="en-US" dirty="0"/>
              <a:t>AIHA is encouraging its members to speak to their candidates and Parties about the importance of worker health &amp; safety, and encourage them to incorporate our priorities into their speeches, etc.</a:t>
            </a:r>
          </a:p>
          <a:p>
            <a:r>
              <a:rPr lang="en-US" dirty="0">
                <a:solidFill>
                  <a:srgbClr val="FF0000"/>
                </a:solidFill>
              </a:rPr>
              <a:t>AIHA is nonpartisan and doesn’t give $$ to candidates or endorse them.</a:t>
            </a:r>
          </a:p>
        </p:txBody>
      </p:sp>
    </p:spTree>
    <p:extLst>
      <p:ext uri="{BB962C8B-B14F-4D97-AF65-F5344CB8AC3E}">
        <p14:creationId xmlns:p14="http://schemas.microsoft.com/office/powerpoint/2010/main" val="16867779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a:t>Get Involved! ACTIONS (Govt Relations) Committee</a:t>
            </a:r>
          </a:p>
        </p:txBody>
      </p:sp>
      <p:sp>
        <p:nvSpPr>
          <p:cNvPr id="3" name="Content Placeholder 2"/>
          <p:cNvSpPr>
            <a:spLocks noGrp="1"/>
          </p:cNvSpPr>
          <p:nvPr>
            <p:ph idx="1"/>
          </p:nvPr>
        </p:nvSpPr>
        <p:spPr>
          <a:xfrm>
            <a:off x="533400" y="1600200"/>
            <a:ext cx="8153400" cy="3809999"/>
          </a:xfrm>
        </p:spPr>
        <p:txBody>
          <a:bodyPr>
            <a:noAutofit/>
          </a:bodyPr>
          <a:lstStyle/>
          <a:p>
            <a:r>
              <a:rPr lang="en-US" sz="2400" dirty="0"/>
              <a:t>Formal name: “</a:t>
            </a:r>
            <a:r>
              <a:rPr lang="en-US" sz="2400" dirty="0">
                <a:effectLst>
                  <a:outerShdw blurRad="38100" dist="38100" dir="2700000" algn="tl">
                    <a:srgbClr val="000000">
                      <a:alpha val="43137"/>
                    </a:srgbClr>
                  </a:outerShdw>
                </a:effectLst>
              </a:rPr>
              <a:t>AIHA Coalition of Technical Influencers On New Solutions (ACTIONS) Committee</a:t>
            </a:r>
            <a:r>
              <a:rPr lang="en-US" sz="2400" dirty="0"/>
              <a:t>”.</a:t>
            </a:r>
          </a:p>
          <a:p>
            <a:r>
              <a:rPr lang="en-US" sz="2400" dirty="0"/>
              <a:t>Direct successor to AIHA’s Government Relations Beta Group.</a:t>
            </a:r>
          </a:p>
          <a:p>
            <a:pPr lvl="1"/>
            <a:r>
              <a:rPr lang="en-US" sz="2400" i="1" dirty="0"/>
              <a:t>The Beta Group was a trial balloon; when it amassed over 350 members, the need became clear for it to become a formal volunteer group = ACTIONS Committee.</a:t>
            </a:r>
          </a:p>
          <a:p>
            <a:r>
              <a:rPr lang="en-US" sz="2400" dirty="0"/>
              <a:t>Open to AIHA members. Non-members will be consulted as-needed to pull-in their technical expertise.</a:t>
            </a:r>
          </a:p>
        </p:txBody>
      </p:sp>
    </p:spTree>
    <p:extLst>
      <p:ext uri="{BB962C8B-B14F-4D97-AF65-F5344CB8AC3E}">
        <p14:creationId xmlns:p14="http://schemas.microsoft.com/office/powerpoint/2010/main" val="239921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itle 72"/>
          <p:cNvSpPr>
            <a:spLocks noGrp="1"/>
          </p:cNvSpPr>
          <p:nvPr>
            <p:ph type="title"/>
          </p:nvPr>
        </p:nvSpPr>
        <p:spPr>
          <a:xfrm>
            <a:off x="203915" y="700821"/>
            <a:ext cx="1694367" cy="3925057"/>
          </a:xfrm>
        </p:spPr>
        <p:txBody>
          <a:bodyPr>
            <a:normAutofit fontScale="90000"/>
          </a:bodyPr>
          <a:lstStyle/>
          <a:p>
            <a:r>
              <a:rPr lang="en-AU" sz="2586" b="1" dirty="0">
                <a:effectLst>
                  <a:outerShdw blurRad="38100" dist="38100" dir="2700000" algn="tl">
                    <a:srgbClr val="000000">
                      <a:alpha val="43137"/>
                    </a:srgbClr>
                  </a:outerShdw>
                </a:effectLst>
              </a:rPr>
              <a:t>Strategic Priorities</a:t>
            </a:r>
            <a:br>
              <a:rPr lang="en-AU" sz="2586" b="1" dirty="0">
                <a:effectLst>
                  <a:outerShdw blurRad="38100" dist="38100" dir="2700000" algn="tl">
                    <a:srgbClr val="000000">
                      <a:alpha val="43137"/>
                    </a:srgbClr>
                  </a:outerShdw>
                </a:effectLst>
              </a:rPr>
            </a:br>
            <a:r>
              <a:rPr lang="en-AU" sz="2586" b="1" dirty="0">
                <a:effectLst>
                  <a:outerShdw blurRad="38100" dist="38100" dir="2700000" algn="tl">
                    <a:srgbClr val="000000">
                      <a:alpha val="43137"/>
                    </a:srgbClr>
                  </a:outerShdw>
                </a:effectLst>
              </a:rPr>
              <a:t>2016-18 </a:t>
            </a:r>
            <a:br>
              <a:rPr lang="en-AU" sz="2586" b="1" dirty="0">
                <a:effectLst>
                  <a:outerShdw blurRad="38100" dist="38100" dir="2700000" algn="tl">
                    <a:srgbClr val="000000">
                      <a:alpha val="43137"/>
                    </a:srgbClr>
                  </a:outerShdw>
                </a:effectLst>
              </a:rPr>
            </a:br>
            <a:br>
              <a:rPr lang="en-AU" sz="2586" b="1" dirty="0">
                <a:effectLst>
                  <a:outerShdw blurRad="38100" dist="38100" dir="2700000" algn="tl">
                    <a:srgbClr val="000000">
                      <a:alpha val="43137"/>
                    </a:srgbClr>
                  </a:outerShdw>
                </a:effectLst>
              </a:rPr>
            </a:br>
            <a:br>
              <a:rPr lang="en-AU" sz="2586" b="1" dirty="0">
                <a:effectLst>
                  <a:outerShdw blurRad="38100" dist="38100" dir="2700000" algn="tl">
                    <a:srgbClr val="000000">
                      <a:alpha val="43137"/>
                    </a:srgbClr>
                  </a:outerShdw>
                </a:effectLst>
              </a:rPr>
            </a:br>
            <a:br>
              <a:rPr lang="en-AU" sz="2586" b="1" dirty="0">
                <a:effectLst>
                  <a:outerShdw blurRad="38100" dist="38100" dir="2700000" algn="tl">
                    <a:srgbClr val="000000">
                      <a:alpha val="43137"/>
                    </a:srgbClr>
                  </a:outerShdw>
                </a:effectLst>
              </a:rPr>
            </a:br>
            <a:br>
              <a:rPr lang="en-AU" sz="2586" b="1" dirty="0">
                <a:effectLst>
                  <a:outerShdw blurRad="38100" dist="38100" dir="2700000" algn="tl">
                    <a:srgbClr val="000000">
                      <a:alpha val="43137"/>
                    </a:srgbClr>
                  </a:outerShdw>
                </a:effectLst>
              </a:rPr>
            </a:br>
            <a:r>
              <a:rPr lang="en-AU" sz="2586" b="1" dirty="0">
                <a:effectLst>
                  <a:outerShdw blurRad="38100" dist="38100" dir="2700000" algn="tl">
                    <a:srgbClr val="000000">
                      <a:alpha val="43137"/>
                    </a:srgbClr>
                  </a:outerShdw>
                </a:effectLst>
              </a:rPr>
              <a:t>Current Focus Areas</a:t>
            </a:r>
            <a:endParaRPr lang="en-US" sz="2586" b="1" dirty="0">
              <a:effectLst>
                <a:outerShdw blurRad="38100" dist="38100" dir="2700000" algn="tl">
                  <a:srgbClr val="000000">
                    <a:alpha val="43137"/>
                  </a:srgbClr>
                </a:outerShdw>
              </a:effectLst>
            </a:endParaRPr>
          </a:p>
        </p:txBody>
      </p:sp>
      <p:grpSp>
        <p:nvGrpSpPr>
          <p:cNvPr id="61" name="Group 60"/>
          <p:cNvGrpSpPr/>
          <p:nvPr/>
        </p:nvGrpSpPr>
        <p:grpSpPr>
          <a:xfrm>
            <a:off x="6612469" y="544198"/>
            <a:ext cx="2026397" cy="5347437"/>
            <a:chOff x="909641" y="1114433"/>
            <a:chExt cx="1962286" cy="1569829"/>
          </a:xfrm>
          <a:effectLst>
            <a:outerShdw blurRad="50800" dist="38100" dir="2700000" algn="tl" rotWithShape="0">
              <a:prstClr val="black">
                <a:alpha val="40000"/>
              </a:prstClr>
            </a:outerShdw>
          </a:effectLst>
        </p:grpSpPr>
        <p:sp>
          <p:nvSpPr>
            <p:cNvPr id="62" name="Rounded Rectangle 61"/>
            <p:cNvSpPr/>
            <p:nvPr/>
          </p:nvSpPr>
          <p:spPr>
            <a:xfrm>
              <a:off x="909641" y="1114433"/>
              <a:ext cx="1962286" cy="1569829"/>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3" name="Rounded Rectangle 4"/>
            <p:cNvSpPr/>
            <p:nvPr/>
          </p:nvSpPr>
          <p:spPr>
            <a:xfrm>
              <a:off x="919108" y="1160412"/>
              <a:ext cx="1870328" cy="15064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253" tIns="0" rIns="49253" bIns="0" numCol="1" spcCol="1270" anchor="t" anchorCtr="0">
              <a:noAutofit/>
            </a:bodyPr>
            <a:lstStyle/>
            <a:p>
              <a:pPr defTabSz="1149264">
                <a:lnSpc>
                  <a:spcPct val="90000"/>
                </a:lnSpc>
                <a:spcAft>
                  <a:spcPct val="35000"/>
                </a:spcAft>
              </a:pPr>
              <a:endParaRPr lang="en-US" sz="2216" dirty="0"/>
            </a:p>
          </p:txBody>
        </p:sp>
      </p:grpSp>
      <p:grpSp>
        <p:nvGrpSpPr>
          <p:cNvPr id="64" name="Group 63"/>
          <p:cNvGrpSpPr/>
          <p:nvPr/>
        </p:nvGrpSpPr>
        <p:grpSpPr>
          <a:xfrm>
            <a:off x="4318715" y="544198"/>
            <a:ext cx="2026397" cy="5347437"/>
            <a:chOff x="3474969" y="591"/>
            <a:chExt cx="1962286" cy="1569829"/>
          </a:xfrm>
          <a:effectLst>
            <a:outerShdw blurRad="50800" dist="38100" dir="2700000" algn="tl" rotWithShape="0">
              <a:prstClr val="black">
                <a:alpha val="40000"/>
              </a:prstClr>
            </a:outerShdw>
          </a:effectLst>
        </p:grpSpPr>
        <p:sp>
          <p:nvSpPr>
            <p:cNvPr id="65" name="Rounded Rectangle 64"/>
            <p:cNvSpPr/>
            <p:nvPr/>
          </p:nvSpPr>
          <p:spPr>
            <a:xfrm>
              <a:off x="3474969" y="591"/>
              <a:ext cx="1962286" cy="1569829"/>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6" name="Rounded Rectangle 4"/>
            <p:cNvSpPr/>
            <p:nvPr/>
          </p:nvSpPr>
          <p:spPr>
            <a:xfrm>
              <a:off x="3520948" y="46570"/>
              <a:ext cx="1870328" cy="14778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253" tIns="0" rIns="49253" bIns="0" numCol="1" spcCol="1270" anchor="t" anchorCtr="0">
              <a:noAutofit/>
            </a:bodyPr>
            <a:lstStyle/>
            <a:p>
              <a:pPr defTabSz="1149264">
                <a:lnSpc>
                  <a:spcPct val="90000"/>
                </a:lnSpc>
                <a:spcAft>
                  <a:spcPct val="35000"/>
                </a:spcAft>
              </a:pPr>
              <a:endParaRPr lang="en-US" sz="1662" dirty="0"/>
            </a:p>
          </p:txBody>
        </p:sp>
      </p:grpSp>
      <p:grpSp>
        <p:nvGrpSpPr>
          <p:cNvPr id="67" name="Group 66"/>
          <p:cNvGrpSpPr/>
          <p:nvPr/>
        </p:nvGrpSpPr>
        <p:grpSpPr>
          <a:xfrm>
            <a:off x="1923250" y="544198"/>
            <a:ext cx="2026397" cy="5347437"/>
            <a:chOff x="6045074" y="1143010"/>
            <a:chExt cx="1962286" cy="1569829"/>
          </a:xfrm>
          <a:effectLst>
            <a:outerShdw blurRad="50800" dist="38100" dir="2700000" algn="tl" rotWithShape="0">
              <a:prstClr val="black">
                <a:alpha val="40000"/>
              </a:prstClr>
            </a:outerShdw>
          </a:effectLst>
        </p:grpSpPr>
        <p:sp>
          <p:nvSpPr>
            <p:cNvPr id="68" name="Rounded Rectangle 67"/>
            <p:cNvSpPr/>
            <p:nvPr/>
          </p:nvSpPr>
          <p:spPr>
            <a:xfrm>
              <a:off x="6045074" y="1143010"/>
              <a:ext cx="1962286" cy="1569829"/>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9" name="Rounded Rectangle 4"/>
            <p:cNvSpPr/>
            <p:nvPr/>
          </p:nvSpPr>
          <p:spPr>
            <a:xfrm>
              <a:off x="6091053" y="1188989"/>
              <a:ext cx="1870328" cy="14778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253" tIns="0" rIns="49253" bIns="0" numCol="1" spcCol="1270" anchor="t" anchorCtr="0">
              <a:noAutofit/>
            </a:bodyPr>
            <a:lstStyle/>
            <a:p>
              <a:pPr defTabSz="1149264">
                <a:lnSpc>
                  <a:spcPct val="90000"/>
                </a:lnSpc>
                <a:spcAft>
                  <a:spcPct val="35000"/>
                </a:spcAft>
              </a:pPr>
              <a:endParaRPr lang="en-US" sz="1108" dirty="0"/>
            </a:p>
          </p:txBody>
        </p:sp>
      </p:grpSp>
      <p:sp>
        <p:nvSpPr>
          <p:cNvPr id="2" name="Rectangle 1"/>
          <p:cNvSpPr/>
          <p:nvPr/>
        </p:nvSpPr>
        <p:spPr>
          <a:xfrm>
            <a:off x="153034" y="4523281"/>
            <a:ext cx="1887171" cy="1626984"/>
          </a:xfrm>
          <a:prstGeom prst="rect">
            <a:avLst/>
          </a:prstGeom>
        </p:spPr>
        <p:txBody>
          <a:bodyPr wrap="square">
            <a:spAutoFit/>
          </a:bodyPr>
          <a:lstStyle/>
          <a:p>
            <a:pPr defTabSz="844205">
              <a:spcBef>
                <a:spcPct val="100000"/>
              </a:spcBef>
              <a:defRPr/>
            </a:pPr>
            <a:r>
              <a:rPr lang="en-US" sz="1662" b="1" i="1" dirty="0">
                <a:latin typeface="Calibri" panose="020F0502020204030204" pitchFamily="34" charset="0"/>
              </a:rPr>
              <a:t>Overarching outcome: Protect Worker Health while ensuring a sustainable stream of resources.</a:t>
            </a:r>
            <a:endParaRPr lang="en-US" sz="1016" i="1" dirty="0">
              <a:latin typeface="Calibri" panose="020F0502020204030204" pitchFamily="34" charset="0"/>
            </a:endParaRPr>
          </a:p>
        </p:txBody>
      </p:sp>
      <p:sp>
        <p:nvSpPr>
          <p:cNvPr id="32" name="Rounded Rectangle 31"/>
          <p:cNvSpPr/>
          <p:nvPr/>
        </p:nvSpPr>
        <p:spPr>
          <a:xfrm>
            <a:off x="1968642" y="2303224"/>
            <a:ext cx="6670254" cy="519931"/>
          </a:xfrm>
          <a:prstGeom prst="round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53300" tIns="0" rIns="84433" bIns="0" numCol="1" spcCol="1270" anchor="ctr" anchorCtr="0">
            <a:noAutofit/>
          </a:bodyPr>
          <a:lstStyle/>
          <a:p>
            <a:pPr marL="161249" indent="-161249" defTabSz="820903">
              <a:lnSpc>
                <a:spcPct val="90000"/>
              </a:lnSpc>
              <a:spcAft>
                <a:spcPct val="35000"/>
              </a:spcAft>
            </a:pPr>
            <a:r>
              <a:rPr lang="en-US" sz="1662" b="1" dirty="0">
                <a:solidFill>
                  <a:sysClr val="windowText" lastClr="000000"/>
                </a:solidFill>
              </a:rPr>
              <a:t>1. Drive AIHA’s content focus and dissemination</a:t>
            </a:r>
          </a:p>
        </p:txBody>
      </p:sp>
      <p:sp>
        <p:nvSpPr>
          <p:cNvPr id="34" name="Rounded Rectangle 33"/>
          <p:cNvSpPr/>
          <p:nvPr/>
        </p:nvSpPr>
        <p:spPr>
          <a:xfrm>
            <a:off x="1968642" y="2878399"/>
            <a:ext cx="6670254" cy="519931"/>
          </a:xfrm>
          <a:prstGeom prst="round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53300" tIns="0" rIns="84433" bIns="0" numCol="1" spcCol="1270" anchor="ctr" anchorCtr="0">
            <a:noAutofit/>
          </a:bodyPr>
          <a:lstStyle/>
          <a:p>
            <a:pPr marL="161249" indent="-161249" defTabSz="820903">
              <a:lnSpc>
                <a:spcPct val="90000"/>
              </a:lnSpc>
              <a:spcAft>
                <a:spcPct val="35000"/>
              </a:spcAft>
            </a:pPr>
            <a:r>
              <a:rPr lang="en-US" sz="1662" b="1" dirty="0">
                <a:solidFill>
                  <a:sysClr val="windowText" lastClr="000000"/>
                </a:solidFill>
              </a:rPr>
              <a:t>2. Customize </a:t>
            </a:r>
            <a:r>
              <a:rPr lang="en-US" sz="1662" b="1" dirty="0">
                <a:solidFill>
                  <a:schemeClr val="tx1"/>
                </a:solidFill>
              </a:rPr>
              <a:t>benefits to maximize value to members </a:t>
            </a:r>
          </a:p>
        </p:txBody>
      </p:sp>
      <p:sp>
        <p:nvSpPr>
          <p:cNvPr id="40" name="Rounded Rectangle 39"/>
          <p:cNvSpPr/>
          <p:nvPr/>
        </p:nvSpPr>
        <p:spPr>
          <a:xfrm>
            <a:off x="1968642" y="4603925"/>
            <a:ext cx="6670254" cy="519931"/>
          </a:xfrm>
          <a:prstGeom prst="round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53300" tIns="0" rIns="84433" bIns="0" numCol="1" spcCol="1270" anchor="ctr" anchorCtr="0">
            <a:noAutofit/>
          </a:bodyPr>
          <a:lstStyle/>
          <a:p>
            <a:pPr marL="161249" indent="-161249" defTabSz="820903">
              <a:lnSpc>
                <a:spcPct val="90000"/>
              </a:lnSpc>
              <a:spcBef>
                <a:spcPct val="0"/>
              </a:spcBef>
              <a:spcAft>
                <a:spcPct val="35000"/>
              </a:spcAft>
            </a:pPr>
            <a:r>
              <a:rPr lang="en-US" sz="1662" b="1" dirty="0">
                <a:solidFill>
                  <a:sysClr val="windowText" lastClr="000000"/>
                </a:solidFill>
              </a:rPr>
              <a:t>5. Provide diverse support to local sections</a:t>
            </a:r>
          </a:p>
        </p:txBody>
      </p:sp>
      <p:sp>
        <p:nvSpPr>
          <p:cNvPr id="42" name="Rounded Rectangle 41"/>
          <p:cNvSpPr/>
          <p:nvPr/>
        </p:nvSpPr>
        <p:spPr>
          <a:xfrm>
            <a:off x="1968642" y="5179102"/>
            <a:ext cx="6670254" cy="519931"/>
          </a:xfrm>
          <a:prstGeom prst="round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53300" tIns="0" rIns="0" bIns="0" numCol="1" spcCol="1270" anchor="ctr" anchorCtr="0">
            <a:noAutofit/>
          </a:bodyPr>
          <a:lstStyle/>
          <a:p>
            <a:pPr marL="161249" indent="-161249" defTabSz="820903">
              <a:lnSpc>
                <a:spcPct val="90000"/>
              </a:lnSpc>
              <a:spcBef>
                <a:spcPct val="0"/>
              </a:spcBef>
              <a:spcAft>
                <a:spcPct val="35000"/>
              </a:spcAft>
            </a:pPr>
            <a:r>
              <a:rPr lang="en-US" sz="1662" b="1" dirty="0">
                <a:solidFill>
                  <a:sysClr val="windowText" lastClr="000000"/>
                </a:solidFill>
              </a:rPr>
              <a:t>6.</a:t>
            </a:r>
            <a:r>
              <a:rPr lang="en-US" sz="1662" b="1" dirty="0">
                <a:solidFill>
                  <a:schemeClr val="tx1"/>
                </a:solidFill>
              </a:rPr>
              <a:t> Align </a:t>
            </a:r>
            <a:r>
              <a:rPr lang="en-US" sz="1662" b="1" dirty="0">
                <a:solidFill>
                  <a:sysClr val="windowText" lastClr="000000"/>
                </a:solidFill>
              </a:rPr>
              <a:t>support for all stages of career development</a:t>
            </a:r>
          </a:p>
        </p:txBody>
      </p:sp>
      <p:sp>
        <p:nvSpPr>
          <p:cNvPr id="36" name="Rounded Rectangle 35"/>
          <p:cNvSpPr/>
          <p:nvPr/>
        </p:nvSpPr>
        <p:spPr>
          <a:xfrm>
            <a:off x="1968642" y="3453575"/>
            <a:ext cx="6670254" cy="519931"/>
          </a:xfrm>
          <a:prstGeom prst="round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53300" tIns="0" rIns="84433" bIns="0" numCol="1" spcCol="1270" anchor="ctr" anchorCtr="0">
            <a:noAutofit/>
          </a:bodyPr>
          <a:lstStyle/>
          <a:p>
            <a:pPr marL="161249" indent="-161249" defTabSz="820903">
              <a:lnSpc>
                <a:spcPct val="90000"/>
              </a:lnSpc>
              <a:spcAft>
                <a:spcPct val="35000"/>
              </a:spcAft>
            </a:pPr>
            <a:r>
              <a:rPr lang="en-US" sz="1662" b="1" dirty="0">
                <a:solidFill>
                  <a:sysClr val="windowText" lastClr="000000"/>
                </a:solidFill>
              </a:rPr>
              <a:t>3. Pioneer a coalition to advance and IH science </a:t>
            </a:r>
            <a:r>
              <a:rPr lang="en-US" sz="1662" b="1" dirty="0">
                <a:solidFill>
                  <a:schemeClr val="tx1"/>
                </a:solidFill>
              </a:rPr>
              <a:t>and practice</a:t>
            </a:r>
          </a:p>
        </p:txBody>
      </p:sp>
      <p:sp>
        <p:nvSpPr>
          <p:cNvPr id="38" name="Rounded Rectangle 37"/>
          <p:cNvSpPr/>
          <p:nvPr/>
        </p:nvSpPr>
        <p:spPr>
          <a:xfrm>
            <a:off x="1968642" y="4028750"/>
            <a:ext cx="6670254" cy="519931"/>
          </a:xfrm>
          <a:prstGeom prst="round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53300" tIns="0" rIns="84433" bIns="0" numCol="1" spcCol="1270" anchor="ctr" anchorCtr="0">
            <a:noAutofit/>
          </a:bodyPr>
          <a:lstStyle/>
          <a:p>
            <a:pPr marL="161249" indent="-161249" defTabSz="820903">
              <a:lnSpc>
                <a:spcPct val="90000"/>
              </a:lnSpc>
              <a:spcAft>
                <a:spcPct val="35000"/>
              </a:spcAft>
            </a:pPr>
            <a:r>
              <a:rPr lang="en-US" sz="1662" b="1" dirty="0">
                <a:solidFill>
                  <a:sysClr val="windowText" lastClr="000000"/>
                </a:solidFill>
              </a:rPr>
              <a:t>4. Partner to generate and </a:t>
            </a:r>
            <a:r>
              <a:rPr lang="en-US" sz="1662" b="1" dirty="0">
                <a:solidFill>
                  <a:schemeClr val="tx1"/>
                </a:solidFill>
              </a:rPr>
              <a:t>disseminate </a:t>
            </a:r>
            <a:r>
              <a:rPr lang="en-US" sz="1662" b="1" dirty="0">
                <a:solidFill>
                  <a:sysClr val="windowText" lastClr="000000"/>
                </a:solidFill>
              </a:rPr>
              <a:t>content</a:t>
            </a:r>
          </a:p>
        </p:txBody>
      </p:sp>
      <p:grpSp>
        <p:nvGrpSpPr>
          <p:cNvPr id="29" name="Group 28"/>
          <p:cNvGrpSpPr/>
          <p:nvPr/>
        </p:nvGrpSpPr>
        <p:grpSpPr>
          <a:xfrm>
            <a:off x="6668788" y="614560"/>
            <a:ext cx="1970108" cy="1618303"/>
            <a:chOff x="909641" y="1114433"/>
            <a:chExt cx="1962286" cy="1569829"/>
          </a:xfrm>
          <a:noFill/>
          <a:effectLst>
            <a:outerShdw blurRad="50800" dist="38100" dir="2700000" algn="tl" rotWithShape="0">
              <a:prstClr val="black">
                <a:alpha val="40000"/>
              </a:prstClr>
            </a:outerShdw>
          </a:effectLst>
        </p:grpSpPr>
        <p:sp>
          <p:nvSpPr>
            <p:cNvPr id="30" name="Rounded Rectangle 29"/>
            <p:cNvSpPr/>
            <p:nvPr/>
          </p:nvSpPr>
          <p:spPr>
            <a:xfrm>
              <a:off x="909641" y="1114433"/>
              <a:ext cx="1962286" cy="1569829"/>
            </a:xfrm>
            <a:prstGeom prst="roundRect">
              <a:avLst>
                <a:gd name="adj" fmla="val 10000"/>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1" name="Rounded Rectangle 4"/>
            <p:cNvSpPr/>
            <p:nvPr/>
          </p:nvSpPr>
          <p:spPr>
            <a:xfrm>
              <a:off x="919108" y="1160412"/>
              <a:ext cx="1870328" cy="1506446"/>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49253" tIns="0" rIns="49253" bIns="0" numCol="1" spcCol="1270" anchor="t" anchorCtr="0">
              <a:noAutofit/>
            </a:bodyPr>
            <a:lstStyle/>
            <a:p>
              <a:pPr defTabSz="1149264">
                <a:lnSpc>
                  <a:spcPct val="90000"/>
                </a:lnSpc>
                <a:spcAft>
                  <a:spcPct val="35000"/>
                </a:spcAft>
              </a:pPr>
              <a:r>
                <a:rPr lang="en-US" sz="2586" dirty="0">
                  <a:effectLst>
                    <a:outerShdw blurRad="38100" dist="38100" dir="2700000" algn="tl">
                      <a:srgbClr val="000000">
                        <a:alpha val="43137"/>
                      </a:srgbClr>
                    </a:outerShdw>
                  </a:effectLst>
                </a:rPr>
                <a:t>Influence</a:t>
              </a:r>
              <a:br>
                <a:rPr lang="en-US" sz="1939" dirty="0"/>
              </a:br>
              <a:r>
                <a:rPr lang="en-US" sz="1293" dirty="0">
                  <a:solidFill>
                    <a:schemeClr val="bg1"/>
                  </a:solidFill>
                </a:rPr>
                <a:t>AIHA and its members inform decisions through collaboration, communication, education and advocacy.</a:t>
              </a:r>
              <a:endParaRPr lang="en-US" sz="2216" dirty="0"/>
            </a:p>
          </p:txBody>
        </p:sp>
      </p:grpSp>
      <p:grpSp>
        <p:nvGrpSpPr>
          <p:cNvPr id="33" name="Group 32"/>
          <p:cNvGrpSpPr/>
          <p:nvPr/>
        </p:nvGrpSpPr>
        <p:grpSpPr>
          <a:xfrm>
            <a:off x="4318715" y="614560"/>
            <a:ext cx="1970108" cy="1618303"/>
            <a:chOff x="3474969" y="591"/>
            <a:chExt cx="1962286" cy="1569829"/>
          </a:xfrm>
          <a:noFill/>
          <a:effectLst>
            <a:outerShdw blurRad="50800" dist="38100" dir="2700000" algn="tl" rotWithShape="0">
              <a:prstClr val="black">
                <a:alpha val="40000"/>
              </a:prstClr>
            </a:outerShdw>
          </a:effectLst>
        </p:grpSpPr>
        <p:sp>
          <p:nvSpPr>
            <p:cNvPr id="35" name="Rounded Rectangle 34"/>
            <p:cNvSpPr/>
            <p:nvPr/>
          </p:nvSpPr>
          <p:spPr>
            <a:xfrm>
              <a:off x="3474969" y="591"/>
              <a:ext cx="1962286" cy="1569829"/>
            </a:xfrm>
            <a:prstGeom prst="roundRect">
              <a:avLst>
                <a:gd name="adj" fmla="val 10000"/>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7" name="Rounded Rectangle 4"/>
            <p:cNvSpPr/>
            <p:nvPr/>
          </p:nvSpPr>
          <p:spPr>
            <a:xfrm>
              <a:off x="3520948" y="46570"/>
              <a:ext cx="1870328" cy="1477871"/>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49253" tIns="0" rIns="49253" bIns="0" numCol="1" spcCol="1270" anchor="t" anchorCtr="0">
              <a:noAutofit/>
            </a:bodyPr>
            <a:lstStyle/>
            <a:p>
              <a:pPr defTabSz="1149264">
                <a:lnSpc>
                  <a:spcPct val="90000"/>
                </a:lnSpc>
                <a:spcAft>
                  <a:spcPct val="35000"/>
                </a:spcAft>
              </a:pPr>
              <a:r>
                <a:rPr lang="en-US" sz="2586" dirty="0">
                  <a:solidFill>
                    <a:schemeClr val="bg1"/>
                  </a:solidFill>
                  <a:effectLst>
                    <a:outerShdw blurRad="38100" dist="38100" dir="2700000" algn="tl">
                      <a:srgbClr val="000000">
                        <a:alpha val="43137"/>
                      </a:srgbClr>
                    </a:outerShdw>
                  </a:effectLst>
                </a:rPr>
                <a:t>Foster Community</a:t>
              </a:r>
              <a:br>
                <a:rPr lang="en-US" sz="1570" dirty="0"/>
              </a:br>
              <a:r>
                <a:rPr lang="en-US" sz="1293" dirty="0">
                  <a:solidFill>
                    <a:schemeClr val="bg1"/>
                  </a:solidFill>
                </a:rPr>
                <a:t>AIHA connects professionals who </a:t>
              </a:r>
              <a:r>
                <a:rPr lang="en-US" sz="1293" dirty="0"/>
                <a:t>support the mission.</a:t>
              </a:r>
              <a:endParaRPr lang="en-US" sz="1662" dirty="0"/>
            </a:p>
          </p:txBody>
        </p:sp>
      </p:grpSp>
      <p:grpSp>
        <p:nvGrpSpPr>
          <p:cNvPr id="39" name="Group 38"/>
          <p:cNvGrpSpPr/>
          <p:nvPr/>
        </p:nvGrpSpPr>
        <p:grpSpPr>
          <a:xfrm>
            <a:off x="1968643" y="614560"/>
            <a:ext cx="1970108" cy="1618303"/>
            <a:chOff x="6045074" y="1143010"/>
            <a:chExt cx="1962286" cy="1569829"/>
          </a:xfrm>
          <a:noFill/>
          <a:effectLst>
            <a:outerShdw blurRad="50800" dist="38100" dir="2700000" algn="tl" rotWithShape="0">
              <a:prstClr val="black">
                <a:alpha val="40000"/>
              </a:prstClr>
            </a:outerShdw>
          </a:effectLst>
        </p:grpSpPr>
        <p:sp>
          <p:nvSpPr>
            <p:cNvPr id="41" name="Rounded Rectangle 40"/>
            <p:cNvSpPr/>
            <p:nvPr/>
          </p:nvSpPr>
          <p:spPr>
            <a:xfrm>
              <a:off x="6045074" y="1143010"/>
              <a:ext cx="1962286" cy="1569829"/>
            </a:xfrm>
            <a:prstGeom prst="roundRect">
              <a:avLst>
                <a:gd name="adj" fmla="val 10000"/>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3" name="Rounded Rectangle 4"/>
            <p:cNvSpPr/>
            <p:nvPr/>
          </p:nvSpPr>
          <p:spPr>
            <a:xfrm>
              <a:off x="6091053" y="1188989"/>
              <a:ext cx="1870328" cy="1477871"/>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49253" tIns="0" rIns="49253" bIns="0" numCol="1" spcCol="1270" anchor="t" anchorCtr="0">
              <a:noAutofit/>
            </a:bodyPr>
            <a:lstStyle/>
            <a:p>
              <a:pPr defTabSz="1149264">
                <a:lnSpc>
                  <a:spcPct val="90000"/>
                </a:lnSpc>
                <a:spcAft>
                  <a:spcPct val="35000"/>
                </a:spcAft>
              </a:pPr>
              <a:r>
                <a:rPr lang="en-US" sz="2586" dirty="0">
                  <a:effectLst>
                    <a:outerShdw blurRad="38100" dist="38100" dir="2700000" algn="tl">
                      <a:srgbClr val="000000">
                        <a:alpha val="43137"/>
                      </a:srgbClr>
                    </a:outerShdw>
                  </a:effectLst>
                </a:rPr>
                <a:t>Enable</a:t>
              </a:r>
              <a:br>
                <a:rPr lang="en-US" sz="1939" dirty="0"/>
              </a:br>
              <a:r>
                <a:rPr lang="en-US" sz="1293" dirty="0"/>
                <a:t>AIHA and its community of professionals support tool and </a:t>
              </a:r>
              <a:r>
                <a:rPr lang="en-US" sz="1293" dirty="0">
                  <a:solidFill>
                    <a:schemeClr val="bg1"/>
                  </a:solidFill>
                </a:rPr>
                <a:t>technology development </a:t>
              </a:r>
              <a:r>
                <a:rPr lang="en-US" sz="1293" dirty="0"/>
                <a:t>to meet needs of the profession.</a:t>
              </a:r>
              <a:endParaRPr lang="en-US" sz="1108" dirty="0"/>
            </a:p>
          </p:txBody>
        </p:sp>
      </p:grpSp>
    </p:spTree>
    <p:extLst>
      <p:ext uri="{BB962C8B-B14F-4D97-AF65-F5344CB8AC3E}">
        <p14:creationId xmlns:p14="http://schemas.microsoft.com/office/powerpoint/2010/main" val="2240130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ACTIONS Committee</a:t>
            </a:r>
          </a:p>
        </p:txBody>
      </p:sp>
      <p:sp>
        <p:nvSpPr>
          <p:cNvPr id="3" name="Content Placeholder 2"/>
          <p:cNvSpPr>
            <a:spLocks noGrp="1"/>
          </p:cNvSpPr>
          <p:nvPr>
            <p:ph idx="1"/>
          </p:nvPr>
        </p:nvSpPr>
        <p:spPr/>
        <p:txBody>
          <a:bodyPr>
            <a:noAutofit/>
          </a:bodyPr>
          <a:lstStyle/>
          <a:p>
            <a:r>
              <a:rPr lang="en-US" sz="2500" dirty="0"/>
              <a:t>Core Functions:</a:t>
            </a:r>
          </a:p>
          <a:p>
            <a:pPr lvl="1"/>
            <a:r>
              <a:rPr lang="en-US" sz="2500" dirty="0"/>
              <a:t>Implementing the current, and proposing new goals and activities under AIHA’s Public Policy Priorities. This is done in collaboration with AIHA’s other VGs.</a:t>
            </a:r>
          </a:p>
          <a:p>
            <a:pPr lvl="1"/>
            <a:r>
              <a:rPr lang="en-US" sz="2500" dirty="0"/>
              <a:t>Developing specific language for legislation and regulations at the Federal, State, and Local levels.</a:t>
            </a:r>
          </a:p>
          <a:p>
            <a:pPr lvl="1"/>
            <a:r>
              <a:rPr lang="en-US" sz="2500" dirty="0"/>
              <a:t>Organizing and mobilizing AIHA’s members for the purpose of achieving the Association’s objectives through government relations.</a:t>
            </a:r>
          </a:p>
          <a:p>
            <a:pPr lvl="1"/>
            <a:r>
              <a:rPr lang="en-US" sz="2500" dirty="0"/>
              <a:t>Advising AIHA’s Board of Directors on GR matters.</a:t>
            </a:r>
          </a:p>
        </p:txBody>
      </p:sp>
    </p:spTree>
    <p:extLst>
      <p:ext uri="{BB962C8B-B14F-4D97-AF65-F5344CB8AC3E}">
        <p14:creationId xmlns:p14="http://schemas.microsoft.com/office/powerpoint/2010/main" val="22208861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ACTIONS Committee</a:t>
            </a:r>
          </a:p>
        </p:txBody>
      </p:sp>
      <p:sp>
        <p:nvSpPr>
          <p:cNvPr id="3" name="Content Placeholder 2"/>
          <p:cNvSpPr>
            <a:spLocks noGrp="1"/>
          </p:cNvSpPr>
          <p:nvPr>
            <p:ph idx="1"/>
          </p:nvPr>
        </p:nvSpPr>
        <p:spPr/>
        <p:txBody>
          <a:bodyPr>
            <a:noAutofit/>
          </a:bodyPr>
          <a:lstStyle/>
          <a:p>
            <a:pPr marL="0" indent="0">
              <a:buNone/>
            </a:pPr>
            <a:r>
              <a:rPr lang="en-US" sz="3600" dirty="0"/>
              <a:t>Interested in joining?</a:t>
            </a:r>
          </a:p>
          <a:p>
            <a:pPr marL="0" indent="0">
              <a:buNone/>
            </a:pPr>
            <a:endParaRPr lang="en-US" sz="3600" dirty="0"/>
          </a:p>
          <a:p>
            <a:pPr marL="0" indent="0">
              <a:buNone/>
            </a:pPr>
            <a:r>
              <a:rPr lang="en-US" sz="3600" dirty="0"/>
              <a:t>Sign up by emailing Mark Ames, AIHA’s Director of Government Relations, at </a:t>
            </a:r>
            <a:r>
              <a:rPr lang="en-US" sz="3600" dirty="0">
                <a:hlinkClick r:id="rId2"/>
              </a:rPr>
              <a:t>mames@aiha.org</a:t>
            </a:r>
            <a:r>
              <a:rPr lang="en-US" sz="3600" dirty="0"/>
              <a:t>. </a:t>
            </a:r>
          </a:p>
        </p:txBody>
      </p:sp>
    </p:spTree>
    <p:extLst>
      <p:ext uri="{BB962C8B-B14F-4D97-AF65-F5344CB8AC3E}">
        <p14:creationId xmlns:p14="http://schemas.microsoft.com/office/powerpoint/2010/main" val="21954823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BF32F00B-18A6-4827-A785-DD117BF88FC0}"/>
              </a:ext>
            </a:extLst>
          </p:cNvPr>
          <p:cNvGraphicFramePr>
            <a:graphicFrameLocks noChangeAspect="1"/>
          </p:cNvGraphicFramePr>
          <p:nvPr>
            <p:extLst>
              <p:ext uri="{D42A27DB-BD31-4B8C-83A1-F6EECF244321}">
                <p14:modId xmlns:p14="http://schemas.microsoft.com/office/powerpoint/2010/main" val="2286389275"/>
              </p:ext>
            </p:extLst>
          </p:nvPr>
        </p:nvGraphicFramePr>
        <p:xfrm>
          <a:off x="2841626" y="1546226"/>
          <a:ext cx="3406774" cy="3406774"/>
        </p:xfrm>
        <a:graphic>
          <a:graphicData uri="http://schemas.openxmlformats.org/presentationml/2006/ole">
            <mc:AlternateContent xmlns:mc="http://schemas.openxmlformats.org/markup-compatibility/2006">
              <mc:Choice xmlns:v="urn:schemas-microsoft-com:vml" Requires="v">
                <p:oleObj spid="_x0000_s3106" name="Acrobat Document" r:id="rId4" imgW="2156208" imgH="2156250" progId="Acrobat.Document.11">
                  <p:embed/>
                </p:oleObj>
              </mc:Choice>
              <mc:Fallback>
                <p:oleObj name="Acrobat Document" r:id="rId4" imgW="2156208" imgH="2156250" progId="Acrobat.Document.11">
                  <p:embed/>
                  <p:pic>
                    <p:nvPicPr>
                      <p:cNvPr id="0" name=""/>
                      <p:cNvPicPr/>
                      <p:nvPr/>
                    </p:nvPicPr>
                    <p:blipFill>
                      <a:blip r:embed="rId5"/>
                      <a:stretch>
                        <a:fillRect/>
                      </a:stretch>
                    </p:blipFill>
                    <p:spPr>
                      <a:xfrm>
                        <a:off x="2841626" y="1546226"/>
                        <a:ext cx="3406774" cy="3406774"/>
                      </a:xfrm>
                      <a:prstGeom prst="rect">
                        <a:avLst/>
                      </a:prstGeom>
                    </p:spPr>
                  </p:pic>
                </p:oleObj>
              </mc:Fallback>
            </mc:AlternateContent>
          </a:graphicData>
        </a:graphic>
      </p:graphicFrame>
    </p:spTree>
    <p:extLst>
      <p:ext uri="{BB962C8B-B14F-4D97-AF65-F5344CB8AC3E}">
        <p14:creationId xmlns:p14="http://schemas.microsoft.com/office/powerpoint/2010/main" val="36729607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D07A5-24F9-4ED6-93D9-881ED27EF065}"/>
              </a:ext>
            </a:extLst>
          </p:cNvPr>
          <p:cNvSpPr>
            <a:spLocks noGrp="1"/>
          </p:cNvSpPr>
          <p:nvPr>
            <p:ph type="title"/>
          </p:nvPr>
        </p:nvSpPr>
        <p:spPr>
          <a:xfrm>
            <a:off x="163286" y="119743"/>
            <a:ext cx="8229600" cy="1143000"/>
          </a:xfrm>
        </p:spPr>
        <p:txBody>
          <a:bodyPr>
            <a:normAutofit/>
          </a:bodyPr>
          <a:lstStyle/>
          <a:p>
            <a:r>
              <a:rPr lang="en-US" sz="3600" b="1" dirty="0">
                <a:latin typeface="Calibri" panose="020F0502020204030204" pitchFamily="34" charset="0"/>
                <a:cs typeface="Calibri" panose="020F0502020204030204" pitchFamily="34" charset="0"/>
              </a:rPr>
              <a:t>AIHF Needs Your Support</a:t>
            </a:r>
          </a:p>
        </p:txBody>
      </p:sp>
      <p:sp>
        <p:nvSpPr>
          <p:cNvPr id="3" name="Content Placeholder 2">
            <a:extLst>
              <a:ext uri="{FF2B5EF4-FFF2-40B4-BE49-F238E27FC236}">
                <a16:creationId xmlns:a16="http://schemas.microsoft.com/office/drawing/2014/main" id="{2BE3E17D-C4F5-4BA0-B05E-85D3B4557334}"/>
              </a:ext>
            </a:extLst>
          </p:cNvPr>
          <p:cNvSpPr>
            <a:spLocks noGrp="1"/>
          </p:cNvSpPr>
          <p:nvPr>
            <p:ph idx="1"/>
          </p:nvPr>
        </p:nvSpPr>
        <p:spPr>
          <a:xfrm>
            <a:off x="163286" y="1066800"/>
            <a:ext cx="8915400" cy="4525963"/>
          </a:xfrm>
        </p:spPr>
        <p:txBody>
          <a:bodyPr>
            <a:noAutofit/>
          </a:bodyPr>
          <a:lstStyle/>
          <a:p>
            <a:pPr marL="514350" indent="-514350">
              <a:spcBef>
                <a:spcPts val="1200"/>
              </a:spcBef>
              <a:buFont typeface="+mj-lt"/>
              <a:buAutoNum type="arabicPeriod"/>
            </a:pPr>
            <a:r>
              <a:rPr lang="en-US" sz="2000" dirty="0">
                <a:latin typeface="Calibri" panose="020F0502020204030204" pitchFamily="34" charset="0"/>
                <a:cs typeface="Calibri" panose="020F0502020204030204" pitchFamily="34" charset="0"/>
              </a:rPr>
              <a:t>Commit to setting up an Endowed Scholarship </a:t>
            </a:r>
            <a:r>
              <a:rPr lang="en-US" sz="2000" b="1" dirty="0">
                <a:latin typeface="Calibri" panose="020F0502020204030204" pitchFamily="34" charset="0"/>
                <a:cs typeface="Calibri" panose="020F0502020204030204" pitchFamily="34" charset="0"/>
              </a:rPr>
              <a:t>and/or</a:t>
            </a:r>
            <a:r>
              <a:rPr lang="en-US" sz="2000" dirty="0">
                <a:latin typeface="Calibri" panose="020F0502020204030204" pitchFamily="34" charset="0"/>
                <a:cs typeface="Calibri" panose="020F0502020204030204" pitchFamily="34" charset="0"/>
              </a:rPr>
              <a:t>,</a:t>
            </a:r>
            <a:endParaRPr lang="en-US" sz="1000" dirty="0">
              <a:latin typeface="Calibri" panose="020F0502020204030204" pitchFamily="34" charset="0"/>
              <a:cs typeface="Calibri" panose="020F0502020204030204" pitchFamily="34" charset="0"/>
            </a:endParaRPr>
          </a:p>
          <a:p>
            <a:pPr marL="514350" indent="-514350">
              <a:spcBef>
                <a:spcPts val="1200"/>
              </a:spcBef>
              <a:buFont typeface="+mj-lt"/>
              <a:buAutoNum type="arabicPeriod"/>
            </a:pPr>
            <a:r>
              <a:rPr lang="en-US" sz="2000" dirty="0">
                <a:latin typeface="Calibri" panose="020F0502020204030204" pitchFamily="34" charset="0"/>
                <a:cs typeface="Calibri" panose="020F0502020204030204" pitchFamily="34" charset="0"/>
              </a:rPr>
              <a:t>Commit to set-up a one-time or annual pass-through local section scholarship to be awarded for a particular year</a:t>
            </a:r>
            <a:endParaRPr lang="en-US" sz="1000" dirty="0">
              <a:latin typeface="Calibri" panose="020F0502020204030204" pitchFamily="34" charset="0"/>
              <a:cs typeface="Calibri" panose="020F0502020204030204" pitchFamily="34" charset="0"/>
            </a:endParaRPr>
          </a:p>
          <a:p>
            <a:pPr marL="514350" indent="-514350">
              <a:spcBef>
                <a:spcPts val="1200"/>
              </a:spcBef>
              <a:buFont typeface="+mj-lt"/>
              <a:buAutoNum type="arabicPeriod"/>
            </a:pPr>
            <a:r>
              <a:rPr lang="en-US" sz="2000" dirty="0">
                <a:latin typeface="Calibri" panose="020F0502020204030204" pitchFamily="34" charset="0"/>
                <a:cs typeface="Calibri" panose="020F0502020204030204" pitchFamily="34" charset="0"/>
              </a:rPr>
              <a:t>Encourage presenters to donate PDC honorariums</a:t>
            </a:r>
            <a:endParaRPr lang="en-US" sz="1000" dirty="0">
              <a:latin typeface="Calibri" panose="020F0502020204030204" pitchFamily="34" charset="0"/>
              <a:cs typeface="Calibri" panose="020F0502020204030204" pitchFamily="34" charset="0"/>
            </a:endParaRPr>
          </a:p>
          <a:p>
            <a:pPr marL="514350" indent="-514350">
              <a:spcBef>
                <a:spcPts val="1200"/>
              </a:spcBef>
              <a:buFont typeface="+mj-lt"/>
              <a:buAutoNum type="arabicPeriod"/>
            </a:pPr>
            <a:r>
              <a:rPr lang="en-US" sz="2000" dirty="0">
                <a:latin typeface="Calibri" panose="020F0502020204030204" pitchFamily="34" charset="0"/>
                <a:cs typeface="Calibri" panose="020F0502020204030204" pitchFamily="34" charset="0"/>
              </a:rPr>
              <a:t>Consider being a sponsor or provide an in-kind donation </a:t>
            </a:r>
            <a:r>
              <a:rPr lang="en-US" sz="2000">
                <a:latin typeface="Calibri" panose="020F0502020204030204" pitchFamily="34" charset="0"/>
                <a:cs typeface="Calibri" panose="020F0502020204030204" pitchFamily="34" charset="0"/>
              </a:rPr>
              <a:t>for 2018 </a:t>
            </a:r>
            <a:r>
              <a:rPr lang="en-US" sz="2000" dirty="0">
                <a:latin typeface="Calibri" panose="020F0502020204030204" pitchFamily="34" charset="0"/>
                <a:cs typeface="Calibri" panose="020F0502020204030204" pitchFamily="34" charset="0"/>
              </a:rPr>
              <a:t>Fun Run</a:t>
            </a:r>
            <a:endParaRPr lang="en-US" sz="1000" dirty="0">
              <a:latin typeface="Calibri" panose="020F0502020204030204" pitchFamily="34" charset="0"/>
              <a:cs typeface="Calibri" panose="020F0502020204030204" pitchFamily="34" charset="0"/>
            </a:endParaRPr>
          </a:p>
          <a:p>
            <a:pPr marL="514350" indent="-514350">
              <a:spcBef>
                <a:spcPts val="1200"/>
              </a:spcBef>
              <a:buFont typeface="+mj-lt"/>
              <a:buAutoNum type="arabicPeriod"/>
            </a:pPr>
            <a:r>
              <a:rPr lang="en-US" sz="2000" dirty="0">
                <a:latin typeface="Calibri" panose="020F0502020204030204" pitchFamily="34" charset="0"/>
                <a:cs typeface="Calibri" panose="020F0502020204030204" pitchFamily="34" charset="0"/>
              </a:rPr>
              <a:t>Get recognition from your peers and colleagues as an AIHF donor via the website and on the Wall of Giving, which is prominently displayed at AIHce</a:t>
            </a:r>
            <a:endParaRPr lang="en-US" sz="1000" dirty="0">
              <a:latin typeface="Calibri" panose="020F0502020204030204" pitchFamily="34" charset="0"/>
              <a:cs typeface="Calibri" panose="020F0502020204030204" pitchFamily="34" charset="0"/>
            </a:endParaRPr>
          </a:p>
          <a:p>
            <a:pPr marL="514350" indent="-514350">
              <a:spcBef>
                <a:spcPts val="1200"/>
              </a:spcBef>
              <a:buFont typeface="+mj-lt"/>
              <a:buAutoNum type="arabicPeriod"/>
            </a:pPr>
            <a:r>
              <a:rPr lang="en-US" sz="2000" dirty="0">
                <a:latin typeface="Calibri" panose="020F0502020204030204" pitchFamily="34" charset="0"/>
                <a:cs typeface="Calibri" panose="020F0502020204030204" pitchFamily="34" charset="0"/>
              </a:rPr>
              <a:t>Meet the scholarship recipient at the AIHF Donor Relations </a:t>
            </a:r>
            <a:br>
              <a:rPr lang="en-US" sz="2000" dirty="0">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rPr>
              <a:t>Reception at AIHce (invitational only)</a:t>
            </a:r>
          </a:p>
          <a:p>
            <a:pPr marL="0" indent="0">
              <a:spcBef>
                <a:spcPts val="1200"/>
              </a:spcBef>
              <a:buNone/>
            </a:pPr>
            <a:endParaRPr lang="en-US" sz="2000" i="1" spc="-15" dirty="0">
              <a:latin typeface="Calibri" panose="020F0502020204030204" pitchFamily="34" charset="0"/>
              <a:cs typeface="Calibri" panose="020F0502020204030204" pitchFamily="34" charset="0"/>
            </a:endParaRPr>
          </a:p>
          <a:p>
            <a:pPr marL="0" indent="0">
              <a:spcBef>
                <a:spcPts val="1200"/>
              </a:spcBef>
              <a:buNone/>
            </a:pPr>
            <a:r>
              <a:rPr lang="en-US" sz="2000" i="1" spc="-15" dirty="0">
                <a:latin typeface="Calibri" panose="020F0502020204030204" pitchFamily="34" charset="0"/>
                <a:cs typeface="Calibri" panose="020F0502020204030204" pitchFamily="34" charset="0"/>
              </a:rPr>
              <a:t>    **Contributions to AIHF are tax-deductible, as provided by law</a:t>
            </a:r>
          </a:p>
          <a:p>
            <a:pPr marL="0" indent="0">
              <a:buNone/>
            </a:pPr>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587342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C64AD-FCFF-485F-9945-36669DFCFDD0}"/>
              </a:ext>
            </a:extLst>
          </p:cNvPr>
          <p:cNvSpPr>
            <a:spLocks noGrp="1"/>
          </p:cNvSpPr>
          <p:nvPr>
            <p:ph type="title"/>
          </p:nvPr>
        </p:nvSpPr>
        <p:spPr/>
        <p:txBody>
          <a:bodyPr>
            <a:normAutofit/>
          </a:bodyPr>
          <a:lstStyle/>
          <a:p>
            <a:r>
              <a:rPr lang="en-US" sz="3600" b="1" dirty="0">
                <a:latin typeface="Calibri" panose="020F0502020204030204" pitchFamily="34" charset="0"/>
                <a:cs typeface="Calibri" panose="020F0502020204030204" pitchFamily="34" charset="0"/>
              </a:rPr>
              <a:t>Current Local Section Scholarships</a:t>
            </a:r>
          </a:p>
        </p:txBody>
      </p:sp>
      <p:sp>
        <p:nvSpPr>
          <p:cNvPr id="3" name="Content Placeholder 2">
            <a:extLst>
              <a:ext uri="{FF2B5EF4-FFF2-40B4-BE49-F238E27FC236}">
                <a16:creationId xmlns:a16="http://schemas.microsoft.com/office/drawing/2014/main" id="{477AD54A-3FCC-4B5B-A4E3-411B2E092B68}"/>
              </a:ext>
            </a:extLst>
          </p:cNvPr>
          <p:cNvSpPr>
            <a:spLocks noGrp="1"/>
          </p:cNvSpPr>
          <p:nvPr>
            <p:ph idx="1"/>
          </p:nvPr>
        </p:nvSpPr>
        <p:spPr/>
        <p:txBody>
          <a:bodyPr>
            <a:normAutofit fontScale="62500" lnSpcReduction="20000"/>
          </a:bodyPr>
          <a:lstStyle/>
          <a:p>
            <a:pPr marL="0" indent="0">
              <a:buNone/>
            </a:pPr>
            <a:r>
              <a:rPr lang="en-US" b="1" dirty="0">
                <a:latin typeface="Calibri" panose="020F0502020204030204" pitchFamily="34" charset="0"/>
                <a:cs typeface="Calibri" panose="020F0502020204030204" pitchFamily="34" charset="0"/>
              </a:rPr>
              <a:t>Endowed Local Section Scholarships</a:t>
            </a:r>
          </a:p>
          <a:p>
            <a:r>
              <a:rPr lang="en-US" dirty="0">
                <a:latin typeface="Calibri" panose="020F0502020204030204" pitchFamily="34" charset="0"/>
                <a:cs typeface="Calibri" panose="020F0502020204030204" pitchFamily="34" charset="0"/>
              </a:rPr>
              <a:t>Chicago Local Section </a:t>
            </a:r>
          </a:p>
          <a:p>
            <a:r>
              <a:rPr lang="en-US" dirty="0">
                <a:latin typeface="Calibri" panose="020F0502020204030204" pitchFamily="34" charset="0"/>
                <a:cs typeface="Calibri" panose="020F0502020204030204" pitchFamily="34" charset="0"/>
              </a:rPr>
              <a:t>Deep South Local Section</a:t>
            </a:r>
          </a:p>
          <a:p>
            <a:r>
              <a:rPr lang="en-US" dirty="0">
                <a:latin typeface="Calibri" panose="020F0502020204030204" pitchFamily="34" charset="0"/>
                <a:cs typeface="Calibri" panose="020F0502020204030204" pitchFamily="34" charset="0"/>
              </a:rPr>
              <a:t>Florida Local Section </a:t>
            </a:r>
            <a:r>
              <a:rPr lang="en-US" dirty="0" err="1">
                <a:latin typeface="Calibri" panose="020F0502020204030204" pitchFamily="34" charset="0"/>
                <a:cs typeface="Calibri" panose="020F0502020204030204" pitchFamily="34" charset="0"/>
              </a:rPr>
              <a:t>Section</a:t>
            </a: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Philadelphia Local Section</a:t>
            </a:r>
          </a:p>
          <a:p>
            <a:r>
              <a:rPr lang="en-US" dirty="0">
                <a:latin typeface="Calibri" panose="020F0502020204030204" pitchFamily="34" charset="0"/>
                <a:cs typeface="Calibri" panose="020F0502020204030204" pitchFamily="34" charset="0"/>
              </a:rPr>
              <a:t>Michigan Industrial Hygiene Society Merit</a:t>
            </a:r>
          </a:p>
          <a:p>
            <a:endParaRPr lang="en-US" dirty="0">
              <a:latin typeface="Calibri" panose="020F0502020204030204" pitchFamily="34" charset="0"/>
              <a:cs typeface="Calibri" panose="020F0502020204030204" pitchFamily="34" charset="0"/>
            </a:endParaRPr>
          </a:p>
          <a:p>
            <a:pPr marL="0" indent="0">
              <a:buNone/>
            </a:pPr>
            <a:r>
              <a:rPr lang="en-US" b="1" dirty="0">
                <a:latin typeface="Calibri" panose="020F0502020204030204" pitchFamily="34" charset="0"/>
                <a:cs typeface="Calibri" panose="020F0502020204030204" pitchFamily="34" charset="0"/>
              </a:rPr>
              <a:t>Previous Pass Through Local Section Scholarships </a:t>
            </a:r>
          </a:p>
          <a:p>
            <a:r>
              <a:rPr lang="en-US" dirty="0">
                <a:latin typeface="Calibri" panose="020F0502020204030204" pitchFamily="34" charset="0"/>
                <a:cs typeface="Calibri" panose="020F0502020204030204" pitchFamily="34" charset="0"/>
              </a:rPr>
              <a:t>Carolinas Local Section</a:t>
            </a:r>
          </a:p>
          <a:p>
            <a:r>
              <a:rPr lang="en-US" dirty="0">
                <a:latin typeface="Calibri" panose="020F0502020204030204" pitchFamily="34" charset="0"/>
                <a:cs typeface="Calibri" panose="020F0502020204030204" pitchFamily="34" charset="0"/>
              </a:rPr>
              <a:t>Delaware Local Section</a:t>
            </a:r>
          </a:p>
          <a:p>
            <a:r>
              <a:rPr lang="en-US" dirty="0">
                <a:highlight>
                  <a:srgbClr val="FFFF00"/>
                </a:highlight>
                <a:latin typeface="Calibri" panose="020F0502020204030204" pitchFamily="34" charset="0"/>
                <a:cs typeface="Calibri" panose="020F0502020204030204" pitchFamily="34" charset="0"/>
              </a:rPr>
              <a:t>Pittsburgh Local Section</a:t>
            </a:r>
          </a:p>
          <a:p>
            <a:r>
              <a:rPr lang="en-US" dirty="0">
                <a:latin typeface="Calibri" panose="020F0502020204030204" pitchFamily="34" charset="0"/>
                <a:cs typeface="Calibri" panose="020F0502020204030204" pitchFamily="34" charset="0"/>
              </a:rPr>
              <a:t>New England Local Section</a:t>
            </a:r>
          </a:p>
          <a:p>
            <a:r>
              <a:rPr lang="en-US" dirty="0">
                <a:latin typeface="Calibri" panose="020F0502020204030204" pitchFamily="34" charset="0"/>
                <a:cs typeface="Calibri" panose="020F0502020204030204" pitchFamily="34" charset="0"/>
              </a:rPr>
              <a:t>Northern California Local Section</a:t>
            </a:r>
          </a:p>
          <a:p>
            <a:r>
              <a:rPr lang="en-US" dirty="0">
                <a:latin typeface="Calibri" panose="020F0502020204030204" pitchFamily="34" charset="0"/>
                <a:cs typeface="Calibri" panose="020F0502020204030204" pitchFamily="34" charset="0"/>
              </a:rPr>
              <a:t>Ohio Valley Local Section</a:t>
            </a: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872231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FF818-36F9-446E-AB02-8608D1B5B004}"/>
              </a:ext>
            </a:extLst>
          </p:cNvPr>
          <p:cNvSpPr>
            <a:spLocks noGrp="1"/>
          </p:cNvSpPr>
          <p:nvPr>
            <p:ph type="title"/>
          </p:nvPr>
        </p:nvSpPr>
        <p:spPr/>
        <p:txBody>
          <a:bodyPr>
            <a:normAutofit fontScale="90000"/>
          </a:bodyPr>
          <a:lstStyle/>
          <a:p>
            <a:r>
              <a:rPr lang="en-US" sz="3600" b="1" dirty="0">
                <a:latin typeface="Calibri" panose="020F0502020204030204" pitchFamily="34" charset="0"/>
                <a:cs typeface="Calibri" panose="020F0502020204030204" pitchFamily="34" charset="0"/>
              </a:rPr>
              <a:t>Future Leaders Institute</a:t>
            </a:r>
            <a:br>
              <a:rPr lang="en-US" sz="3600" b="1" dirty="0">
                <a:latin typeface="Calibri" panose="020F0502020204030204" pitchFamily="34" charset="0"/>
                <a:cs typeface="Calibri" panose="020F0502020204030204" pitchFamily="34" charset="0"/>
              </a:rPr>
            </a:br>
            <a:r>
              <a:rPr lang="en-US" sz="3600" b="1" dirty="0">
                <a:latin typeface="Calibri" panose="020F0502020204030204" pitchFamily="34" charset="0"/>
                <a:cs typeface="Calibri" panose="020F0502020204030204" pitchFamily="34" charset="0"/>
              </a:rPr>
              <a:t>Washington, DC  (Sept 21 – 23, 2018)</a:t>
            </a:r>
          </a:p>
        </p:txBody>
      </p:sp>
      <p:sp>
        <p:nvSpPr>
          <p:cNvPr id="3" name="Content Placeholder 2">
            <a:extLst>
              <a:ext uri="{FF2B5EF4-FFF2-40B4-BE49-F238E27FC236}">
                <a16:creationId xmlns:a16="http://schemas.microsoft.com/office/drawing/2014/main" id="{9CCD3897-E57D-414C-B067-3116AD398FD6}"/>
              </a:ext>
            </a:extLst>
          </p:cNvPr>
          <p:cNvSpPr>
            <a:spLocks noGrp="1"/>
          </p:cNvSpPr>
          <p:nvPr>
            <p:ph idx="1"/>
          </p:nvPr>
        </p:nvSpPr>
        <p:spPr>
          <a:xfrm>
            <a:off x="381000" y="1600200"/>
            <a:ext cx="8077200" cy="4419599"/>
          </a:xfrm>
        </p:spPr>
        <p:txBody>
          <a:bodyPr>
            <a:normAutofit/>
          </a:bodyPr>
          <a:lstStyle/>
          <a:p>
            <a:pPr>
              <a:spcBef>
                <a:spcPts val="0"/>
              </a:spcBef>
              <a:spcAft>
                <a:spcPts val="1800"/>
              </a:spcAft>
            </a:pPr>
            <a:r>
              <a:rPr lang="en-US" sz="2400" dirty="0">
                <a:latin typeface="Calibri" panose="020F0502020204030204" pitchFamily="34" charset="0"/>
                <a:cs typeface="Calibri" panose="020F0502020204030204" pitchFamily="34" charset="0"/>
              </a:rPr>
              <a:t>Designed for young professionals with fewer than </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15 years of work experience (members + non-members)</a:t>
            </a:r>
          </a:p>
          <a:p>
            <a:pPr>
              <a:spcBef>
                <a:spcPts val="0"/>
              </a:spcBef>
              <a:spcAft>
                <a:spcPts val="1800"/>
              </a:spcAft>
            </a:pPr>
            <a:r>
              <a:rPr lang="en-US" sz="2400" dirty="0">
                <a:latin typeface="Calibri" panose="020F0502020204030204" pitchFamily="34" charset="0"/>
                <a:cs typeface="Calibri" panose="020F0502020204030204" pitchFamily="34" charset="0"/>
              </a:rPr>
              <a:t>Applications are due March 9, 2018</a:t>
            </a:r>
          </a:p>
          <a:p>
            <a:pPr>
              <a:spcBef>
                <a:spcPts val="0"/>
              </a:spcBef>
              <a:spcAft>
                <a:spcPts val="1800"/>
              </a:spcAft>
            </a:pPr>
            <a:r>
              <a:rPr lang="en-US" sz="2400" dirty="0">
                <a:latin typeface="Calibri" panose="020F0502020204030204" pitchFamily="34" charset="0"/>
                <a:cs typeface="Calibri" panose="020F0502020204030204" pitchFamily="34" charset="0"/>
              </a:rPr>
              <a:t>Stephen C. Davis Future Leaders Institute Memorial Grant. Will provide travel funds to four international attendees.</a:t>
            </a:r>
          </a:p>
          <a:p>
            <a:pPr marL="0" indent="0">
              <a:buNone/>
            </a:pPr>
            <a:endParaRPr lang="en-US" sz="2800" dirty="0">
              <a:latin typeface="Calibri" panose="020F0502020204030204" pitchFamily="34" charset="0"/>
              <a:cs typeface="Calibri" panose="020F0502020204030204" pitchFamily="34" charset="0"/>
            </a:endParaRPr>
          </a:p>
          <a:p>
            <a:endParaRPr lang="en-US" sz="2800"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D98DBBE5-0B56-4204-8D10-92F2D18E75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5058" y="4114800"/>
            <a:ext cx="2363337" cy="1310640"/>
          </a:xfrm>
          <a:prstGeom prst="rect">
            <a:avLst/>
          </a:prstGeom>
        </p:spPr>
      </p:pic>
      <p:pic>
        <p:nvPicPr>
          <p:cNvPr id="5" name="Picture 4">
            <a:extLst>
              <a:ext uri="{FF2B5EF4-FFF2-40B4-BE49-F238E27FC236}">
                <a16:creationId xmlns:a16="http://schemas.microsoft.com/office/drawing/2014/main" id="{D28AEC0A-2561-458F-B91F-2A2AFBBA5A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1400" y="0"/>
            <a:ext cx="1752600" cy="1547275"/>
          </a:xfrm>
          <a:prstGeom prst="rect">
            <a:avLst/>
          </a:prstGeom>
        </p:spPr>
      </p:pic>
    </p:spTree>
    <p:extLst>
      <p:ext uri="{BB962C8B-B14F-4D97-AF65-F5344CB8AC3E}">
        <p14:creationId xmlns:p14="http://schemas.microsoft.com/office/powerpoint/2010/main" val="40166949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381000"/>
            <a:ext cx="6858000" cy="857250"/>
          </a:xfrm>
        </p:spPr>
        <p:txBody>
          <a:bodyPr>
            <a:normAutofit fontScale="90000"/>
          </a:bodyPr>
          <a:lstStyle/>
          <a:p>
            <a:pPr algn="ctr"/>
            <a:r>
              <a:rPr lang="en-US" dirty="0">
                <a:solidFill>
                  <a:srgbClr val="FF0000"/>
                </a:solidFill>
                <a:effectLst>
                  <a:outerShdw blurRad="38100" dist="38100" dir="2700000" algn="tl">
                    <a:srgbClr val="000000">
                      <a:alpha val="43137"/>
                    </a:srgbClr>
                  </a:outerShdw>
                </a:effectLst>
              </a:rPr>
              <a:t>Not an AIHA National Member?</a:t>
            </a:r>
          </a:p>
        </p:txBody>
      </p:sp>
      <p:pic>
        <p:nvPicPr>
          <p:cNvPr id="4" name="Picture 3">
            <a:extLst>
              <a:ext uri="{FF2B5EF4-FFF2-40B4-BE49-F238E27FC236}">
                <a16:creationId xmlns:a16="http://schemas.microsoft.com/office/drawing/2014/main" id="{3F231B1F-DCB8-463C-9DA8-A807627623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752600"/>
            <a:ext cx="6350000" cy="4051300"/>
          </a:xfrm>
          <a:prstGeom prst="rect">
            <a:avLst/>
          </a:prstGeom>
        </p:spPr>
      </p:pic>
    </p:spTree>
    <p:extLst>
      <p:ext uri="{BB962C8B-B14F-4D97-AF65-F5344CB8AC3E}">
        <p14:creationId xmlns:p14="http://schemas.microsoft.com/office/powerpoint/2010/main" val="10034344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prstGeom prst="rect">
            <a:avLst/>
          </a:prstGeom>
        </p:spPr>
        <p:txBody>
          <a:bodyPr/>
          <a:lstStyle/>
          <a:p>
            <a:fld id="{38453A72-5098-426B-8F04-7A9C9FF90357}" type="slidenum">
              <a:rPr lang="en-US" smtClean="0"/>
              <a:t>47</a:t>
            </a:fld>
            <a:endParaRPr lang="en-US"/>
          </a:p>
        </p:txBody>
      </p:sp>
      <p:sp>
        <p:nvSpPr>
          <p:cNvPr id="9"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TextBox 3"/>
          <p:cNvSpPr txBox="1"/>
          <p:nvPr/>
        </p:nvSpPr>
        <p:spPr>
          <a:xfrm>
            <a:off x="368643" y="1132819"/>
            <a:ext cx="8406714" cy="5147563"/>
          </a:xfrm>
          <a:prstGeom prst="rect">
            <a:avLst/>
          </a:prstGeom>
          <a:noFill/>
        </p:spPr>
        <p:txBody>
          <a:bodyPr wrap="square" rtlCol="0">
            <a:spAutoFit/>
          </a:bodyPr>
          <a:lstStyle/>
          <a:p>
            <a:pPr>
              <a:spcAft>
                <a:spcPts val="1800"/>
              </a:spcAft>
            </a:pPr>
            <a:r>
              <a:rPr lang="en-US" sz="2800" dirty="0">
                <a:effectLst>
                  <a:outerShdw blurRad="38100" dist="38100" dir="2700000" algn="tl">
                    <a:srgbClr val="000000">
                      <a:alpha val="43137"/>
                    </a:srgbClr>
                  </a:outerShdw>
                </a:effectLst>
                <a:hlinkClick r:id="rId3"/>
              </a:rPr>
              <a:t>Additional Benefits</a:t>
            </a:r>
            <a:endParaRPr lang="en-US" sz="2800" dirty="0">
              <a:effectLst>
                <a:outerShdw blurRad="38100" dist="38100" dir="2700000" algn="tl">
                  <a:srgbClr val="000000">
                    <a:alpha val="43137"/>
                  </a:srgbClr>
                </a:outerShdw>
              </a:effectLst>
            </a:endParaRPr>
          </a:p>
          <a:p>
            <a:pPr marL="342900" indent="-342900">
              <a:spcAft>
                <a:spcPts val="1800"/>
              </a:spcAft>
              <a:buFont typeface="Wingdings" panose="05000000000000000000" pitchFamily="2" charset="2"/>
              <a:buChar char="q"/>
            </a:pPr>
            <a:r>
              <a:rPr lang="en-US" sz="2000" dirty="0">
                <a:latin typeface="+mj-lt"/>
              </a:rPr>
              <a:t>Immense networking opportunities with a national and international scope.</a:t>
            </a:r>
          </a:p>
          <a:p>
            <a:pPr marL="342900" indent="-342900">
              <a:spcAft>
                <a:spcPts val="1800"/>
              </a:spcAft>
              <a:buFont typeface="Wingdings" panose="05000000000000000000" pitchFamily="2" charset="2"/>
              <a:buChar char="q"/>
            </a:pPr>
            <a:r>
              <a:rPr lang="en-US" sz="2000" dirty="0">
                <a:latin typeface="+mj-lt"/>
              </a:rPr>
              <a:t>Opportunity to engage as a member of technical committees representing the various rubrics of the profession.</a:t>
            </a:r>
          </a:p>
          <a:p>
            <a:pPr marL="342900" indent="-342900">
              <a:spcAft>
                <a:spcPts val="1800"/>
              </a:spcAft>
              <a:buFont typeface="Wingdings" panose="05000000000000000000" pitchFamily="2" charset="2"/>
              <a:buChar char="q"/>
            </a:pPr>
            <a:r>
              <a:rPr lang="en-US" sz="2000" dirty="0">
                <a:latin typeface="+mj-lt"/>
              </a:rPr>
              <a:t>Opportunity to stay relevant on IH profession and OESH issues on a global scale.</a:t>
            </a:r>
          </a:p>
          <a:p>
            <a:pPr marL="342900" indent="-342900">
              <a:spcAft>
                <a:spcPts val="1800"/>
              </a:spcAft>
              <a:buFont typeface="Wingdings" panose="05000000000000000000" pitchFamily="2" charset="2"/>
              <a:buChar char="q"/>
            </a:pPr>
            <a:r>
              <a:rPr lang="en-US" sz="2000" dirty="0">
                <a:latin typeface="+mj-lt"/>
              </a:rPr>
              <a:t>Women in IH Forum</a:t>
            </a:r>
          </a:p>
          <a:p>
            <a:pPr marL="342900" indent="-342900">
              <a:spcAft>
                <a:spcPts val="1800"/>
              </a:spcAft>
              <a:buFont typeface="Wingdings" panose="05000000000000000000" pitchFamily="2" charset="2"/>
              <a:buChar char="q"/>
            </a:pPr>
            <a:r>
              <a:rPr lang="en-US" sz="2000" dirty="0"/>
              <a:t>Discounted prices at AIHA sponsored conferences, seminars/webinars/workshops and on publications; access to members only resources.</a:t>
            </a:r>
            <a:endParaRPr lang="en-US" sz="2000" dirty="0">
              <a:latin typeface="+mj-lt"/>
            </a:endParaRPr>
          </a:p>
          <a:p>
            <a:pPr>
              <a:spcAft>
                <a:spcPts val="1200"/>
              </a:spcAft>
            </a:pPr>
            <a:endParaRPr lang="en-US" sz="1050" dirty="0">
              <a:latin typeface="+mj-lt"/>
            </a:endParaRPr>
          </a:p>
        </p:txBody>
      </p:sp>
      <p:sp>
        <p:nvSpPr>
          <p:cNvPr id="7" name="TextBox 6"/>
          <p:cNvSpPr txBox="1"/>
          <p:nvPr/>
        </p:nvSpPr>
        <p:spPr>
          <a:xfrm>
            <a:off x="304800" y="304800"/>
            <a:ext cx="8610600" cy="523220"/>
          </a:xfrm>
          <a:prstGeom prst="rect">
            <a:avLst/>
          </a:prstGeom>
          <a:noFill/>
        </p:spPr>
        <p:txBody>
          <a:bodyPr wrap="square" rtlCol="0">
            <a:spAutoFit/>
          </a:bodyPr>
          <a:lstStyle/>
          <a:p>
            <a:r>
              <a:rPr lang="en-US" sz="2800" dirty="0">
                <a:solidFill>
                  <a:srgbClr val="FF0000"/>
                </a:solidFill>
                <a:effectLst>
                  <a:outerShdw blurRad="38100" dist="38100" dir="2700000" algn="tl">
                    <a:srgbClr val="000000">
                      <a:alpha val="43137"/>
                    </a:srgbClr>
                  </a:outerShdw>
                </a:effectLst>
              </a:rPr>
              <a:t>For National Members Only</a:t>
            </a:r>
          </a:p>
        </p:txBody>
      </p:sp>
    </p:spTree>
    <p:extLst>
      <p:ext uri="{BB962C8B-B14F-4D97-AF65-F5344CB8AC3E}">
        <p14:creationId xmlns:p14="http://schemas.microsoft.com/office/powerpoint/2010/main" val="32000501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prstGeom prst="rect">
            <a:avLst/>
          </a:prstGeom>
        </p:spPr>
        <p:txBody>
          <a:bodyPr/>
          <a:lstStyle/>
          <a:p>
            <a:fld id="{38453A72-5098-426B-8F04-7A9C9FF90357}" type="slidenum">
              <a:rPr lang="en-US" smtClean="0"/>
              <a:t>48</a:t>
            </a:fld>
            <a:endParaRPr lang="en-US"/>
          </a:p>
        </p:txBody>
      </p:sp>
      <p:sp>
        <p:nvSpPr>
          <p:cNvPr id="9"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Title 2"/>
          <p:cNvSpPr>
            <a:spLocks noGrp="1"/>
          </p:cNvSpPr>
          <p:nvPr>
            <p:ph type="title"/>
          </p:nvPr>
        </p:nvSpPr>
        <p:spPr>
          <a:xfrm>
            <a:off x="304800" y="609600"/>
            <a:ext cx="8229600" cy="1143000"/>
          </a:xfrm>
        </p:spPr>
        <p:txBody>
          <a:bodyPr>
            <a:normAutofit/>
          </a:bodyPr>
          <a:lstStyle/>
          <a:p>
            <a:r>
              <a:rPr lang="en-US" sz="2800" dirty="0">
                <a:effectLst>
                  <a:outerShdw blurRad="38100" dist="38100" dir="2700000" algn="tl">
                    <a:srgbClr val="000000">
                      <a:alpha val="43137"/>
                    </a:srgbClr>
                  </a:outerShdw>
                </a:effectLst>
                <a:hlinkClick r:id="rId3"/>
              </a:rPr>
              <a:t>Additional Benefits</a:t>
            </a:r>
            <a:endParaRPr lang="en-US" sz="2800" dirty="0">
              <a:solidFill>
                <a:srgbClr val="00B0F0"/>
              </a:solidFill>
              <a:effectLst>
                <a:outerShdw blurRad="38100" dist="38100" dir="2700000" algn="tl">
                  <a:srgbClr val="000000">
                    <a:alpha val="43137"/>
                  </a:srgbClr>
                </a:outerShdw>
              </a:effectLst>
              <a:latin typeface="+mn-lt"/>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TextBox 3"/>
          <p:cNvSpPr txBox="1"/>
          <p:nvPr/>
        </p:nvSpPr>
        <p:spPr>
          <a:xfrm>
            <a:off x="444843" y="1600200"/>
            <a:ext cx="8254314" cy="5539978"/>
          </a:xfrm>
          <a:prstGeom prst="rect">
            <a:avLst/>
          </a:prstGeom>
          <a:noFill/>
        </p:spPr>
        <p:txBody>
          <a:bodyPr wrap="square" rtlCol="0">
            <a:spAutoFit/>
          </a:bodyPr>
          <a:lstStyle/>
          <a:p>
            <a:pPr marL="342900" indent="-342900">
              <a:spcAft>
                <a:spcPts val="1200"/>
              </a:spcAft>
              <a:buFont typeface="Wingdings" panose="05000000000000000000" pitchFamily="2" charset="2"/>
              <a:buChar char="q"/>
            </a:pPr>
            <a:r>
              <a:rPr lang="en-US" sz="2200" i="1" dirty="0"/>
              <a:t>Journal of Occupational and Environmental Hygiene </a:t>
            </a:r>
            <a:r>
              <a:rPr lang="en-US" sz="2200" dirty="0"/>
              <a:t>(JOEH)</a:t>
            </a:r>
          </a:p>
          <a:p>
            <a:pPr marL="342900" indent="-342900">
              <a:spcAft>
                <a:spcPts val="1200"/>
              </a:spcAft>
              <a:buFont typeface="Wingdings" panose="05000000000000000000" pitchFamily="2" charset="2"/>
              <a:buChar char="q"/>
            </a:pPr>
            <a:r>
              <a:rPr lang="en-US" sz="2200" dirty="0"/>
              <a:t>Professional Liability Insurance</a:t>
            </a:r>
          </a:p>
          <a:p>
            <a:pPr marL="342900" indent="-342900">
              <a:spcAft>
                <a:spcPts val="1200"/>
              </a:spcAft>
              <a:buFont typeface="Wingdings" panose="05000000000000000000" pitchFamily="2" charset="2"/>
              <a:buChar char="q"/>
            </a:pPr>
            <a:r>
              <a:rPr lang="en-US" sz="2200" dirty="0"/>
              <a:t>Access to / your listing in online…</a:t>
            </a:r>
          </a:p>
          <a:p>
            <a:pPr marL="800100" lvl="1" indent="-342900">
              <a:spcAft>
                <a:spcPts val="1200"/>
              </a:spcAft>
              <a:buFont typeface="Wingdings" panose="05000000000000000000" pitchFamily="2" charset="2"/>
              <a:buChar char="q"/>
            </a:pPr>
            <a:r>
              <a:rPr lang="en-US" sz="2200" i="1" dirty="0"/>
              <a:t>Member Directory</a:t>
            </a:r>
          </a:p>
          <a:p>
            <a:pPr marL="800100" lvl="1" indent="-342900">
              <a:spcAft>
                <a:spcPts val="1200"/>
              </a:spcAft>
              <a:buFont typeface="Wingdings" panose="05000000000000000000" pitchFamily="2" charset="2"/>
              <a:buChar char="q"/>
            </a:pPr>
            <a:r>
              <a:rPr lang="en-US" sz="2200" i="1" dirty="0"/>
              <a:t>Leadership Directory (Volunteer Groups &amp; Local Sections)</a:t>
            </a:r>
          </a:p>
          <a:p>
            <a:pPr marL="800100" lvl="1" indent="-342900">
              <a:spcAft>
                <a:spcPts val="1200"/>
              </a:spcAft>
              <a:buFont typeface="Wingdings" panose="05000000000000000000" pitchFamily="2" charset="2"/>
              <a:buChar char="q"/>
            </a:pPr>
            <a:r>
              <a:rPr lang="en-US" sz="2200" i="1" dirty="0"/>
              <a:t>Consultants Listing (member-only offering)</a:t>
            </a:r>
          </a:p>
          <a:p>
            <a:pPr marL="342900" indent="-342900">
              <a:spcAft>
                <a:spcPts val="1200"/>
              </a:spcAft>
              <a:buFont typeface="Wingdings" panose="05000000000000000000" pitchFamily="2" charset="2"/>
              <a:buChar char="q"/>
            </a:pPr>
            <a:r>
              <a:rPr lang="en-US" sz="2200" dirty="0"/>
              <a:t>Career</a:t>
            </a:r>
            <a:r>
              <a:rPr lang="en-US" sz="2200" i="1" dirty="0"/>
              <a:t>Advantage</a:t>
            </a:r>
            <a:r>
              <a:rPr lang="en-US" sz="2200" dirty="0"/>
              <a:t> Job Board, Counseling, and Tools</a:t>
            </a:r>
          </a:p>
          <a:p>
            <a:pPr marL="342900" indent="-342900">
              <a:spcAft>
                <a:spcPts val="1200"/>
              </a:spcAft>
              <a:buFont typeface="Wingdings" panose="05000000000000000000" pitchFamily="2" charset="2"/>
              <a:buChar char="q"/>
            </a:pPr>
            <a:r>
              <a:rPr lang="en-US" sz="2200" dirty="0"/>
              <a:t>Leadership Training</a:t>
            </a:r>
          </a:p>
          <a:p>
            <a:pPr marL="342900" indent="-342900">
              <a:spcAft>
                <a:spcPts val="1200"/>
              </a:spcAft>
              <a:buFont typeface="Wingdings" panose="05000000000000000000" pitchFamily="2" charset="2"/>
              <a:buChar char="q"/>
            </a:pPr>
            <a:r>
              <a:rPr lang="en-US" sz="2200" dirty="0"/>
              <a:t>Awards and Honors</a:t>
            </a:r>
          </a:p>
          <a:p>
            <a:pPr marL="457200" indent="-457200">
              <a:buFont typeface="Wingdings" panose="05000000000000000000" pitchFamily="2" charset="2"/>
              <a:buChar char="ü"/>
            </a:pPr>
            <a:endParaRPr lang="en-US" sz="2000" dirty="0">
              <a:latin typeface="Calibri" panose="020F0502020204030204" pitchFamily="34" charset="0"/>
            </a:endParaRPr>
          </a:p>
          <a:p>
            <a:endParaRPr lang="en-US" sz="2800" dirty="0">
              <a:latin typeface="Calibri" panose="020F0502020204030204" pitchFamily="34" charset="0"/>
            </a:endParaRPr>
          </a:p>
          <a:p>
            <a:endParaRPr lang="en-US" dirty="0"/>
          </a:p>
        </p:txBody>
      </p:sp>
      <p:sp>
        <p:nvSpPr>
          <p:cNvPr id="7" name="TextBox 6"/>
          <p:cNvSpPr txBox="1"/>
          <p:nvPr/>
        </p:nvSpPr>
        <p:spPr>
          <a:xfrm>
            <a:off x="304800" y="304800"/>
            <a:ext cx="5029200" cy="523220"/>
          </a:xfrm>
          <a:prstGeom prst="rect">
            <a:avLst/>
          </a:prstGeom>
          <a:noFill/>
        </p:spPr>
        <p:txBody>
          <a:bodyPr wrap="square" rtlCol="0">
            <a:spAutoFit/>
          </a:bodyPr>
          <a:lstStyle/>
          <a:p>
            <a:r>
              <a:rPr lang="en-US" sz="2800" dirty="0">
                <a:solidFill>
                  <a:srgbClr val="FF0000"/>
                </a:solidFill>
                <a:effectLst>
                  <a:outerShdw blurRad="38100" dist="38100" dir="2700000" algn="tl">
                    <a:srgbClr val="000000">
                      <a:alpha val="43137"/>
                    </a:srgbClr>
                  </a:outerShdw>
                </a:effectLst>
              </a:rPr>
              <a:t>For National Members Only</a:t>
            </a:r>
          </a:p>
        </p:txBody>
      </p:sp>
    </p:spTree>
    <p:extLst>
      <p:ext uri="{BB962C8B-B14F-4D97-AF65-F5344CB8AC3E}">
        <p14:creationId xmlns:p14="http://schemas.microsoft.com/office/powerpoint/2010/main" val="10496032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5638800" y="1397001"/>
            <a:ext cx="3200400" cy="4165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en-US" sz="1400" dirty="0">
              <a:latin typeface="Calibri" panose="020F0502020204030204" pitchFamily="34" charset="0"/>
            </a:endParaRPr>
          </a:p>
        </p:txBody>
      </p:sp>
      <p:sp>
        <p:nvSpPr>
          <p:cNvPr id="9" name="TextBox 8"/>
          <p:cNvSpPr txBox="1"/>
          <p:nvPr/>
        </p:nvSpPr>
        <p:spPr>
          <a:xfrm>
            <a:off x="609600" y="4546600"/>
            <a:ext cx="7924800" cy="707886"/>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2000" dirty="0">
                <a:latin typeface="Calibri" panose="020F0502020204030204" pitchFamily="34" charset="0"/>
              </a:rPr>
              <a:t>Please email </a:t>
            </a:r>
            <a:r>
              <a:rPr lang="en-US" sz="2000" dirty="0">
                <a:latin typeface="Calibri" panose="020F0502020204030204" pitchFamily="34" charset="0"/>
                <a:hlinkClick r:id="rId3"/>
              </a:rPr>
              <a:t>mentor@aiha.org</a:t>
            </a:r>
            <a:r>
              <a:rPr lang="en-US" sz="2000" dirty="0">
                <a:latin typeface="Calibri" panose="020F0502020204030204" pitchFamily="34" charset="0"/>
              </a:rPr>
              <a:t> if you’re interested in becoming a mentor or finding a mentor.</a:t>
            </a:r>
          </a:p>
        </p:txBody>
      </p:sp>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268363"/>
            <a:ext cx="5853155" cy="2837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38453A72-5098-426B-8F04-7A9C9FF90357}" type="slidenum">
              <a:rPr lang="en-US" smtClean="0"/>
              <a:t>49</a:t>
            </a:fld>
            <a:endParaRPr lang="en-US" dirty="0"/>
          </a:p>
        </p:txBody>
      </p:sp>
      <p:sp>
        <p:nvSpPr>
          <p:cNvPr id="8" name="TextBox 7">
            <a:extLst>
              <a:ext uri="{FF2B5EF4-FFF2-40B4-BE49-F238E27FC236}">
                <a16:creationId xmlns:a16="http://schemas.microsoft.com/office/drawing/2014/main" id="{A4BAB1C3-47C7-45E9-85AE-136581CBBCA3}"/>
              </a:ext>
            </a:extLst>
          </p:cNvPr>
          <p:cNvSpPr txBox="1"/>
          <p:nvPr/>
        </p:nvSpPr>
        <p:spPr>
          <a:xfrm>
            <a:off x="304800" y="304800"/>
            <a:ext cx="5029200" cy="523220"/>
          </a:xfrm>
          <a:prstGeom prst="rect">
            <a:avLst/>
          </a:prstGeom>
          <a:noFill/>
        </p:spPr>
        <p:txBody>
          <a:bodyPr wrap="square" rtlCol="0">
            <a:spAutoFit/>
          </a:bodyPr>
          <a:lstStyle/>
          <a:p>
            <a:r>
              <a:rPr lang="en-US" sz="2800" dirty="0">
                <a:solidFill>
                  <a:srgbClr val="FF0000"/>
                </a:solidFill>
                <a:effectLst>
                  <a:outerShdw blurRad="38100" dist="38100" dir="2700000" algn="tl">
                    <a:srgbClr val="000000">
                      <a:alpha val="43137"/>
                    </a:srgbClr>
                  </a:outerShdw>
                </a:effectLst>
              </a:rPr>
              <a:t>For National Members Only</a:t>
            </a:r>
          </a:p>
        </p:txBody>
      </p:sp>
    </p:spTree>
    <p:extLst>
      <p:ext uri="{BB962C8B-B14F-4D97-AF65-F5344CB8AC3E}">
        <p14:creationId xmlns:p14="http://schemas.microsoft.com/office/powerpoint/2010/main" val="1998294692"/>
      </p:ext>
    </p:extLst>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4AFF37-A640-4516-B51E-B106906953AA}"/>
              </a:ext>
            </a:extLst>
          </p:cNvPr>
          <p:cNvSpPr txBox="1"/>
          <p:nvPr/>
        </p:nvSpPr>
        <p:spPr>
          <a:xfrm>
            <a:off x="2514600" y="1752600"/>
            <a:ext cx="5486400" cy="369332"/>
          </a:xfrm>
          <a:prstGeom prst="rect">
            <a:avLst/>
          </a:prstGeom>
          <a:noFill/>
        </p:spPr>
        <p:txBody>
          <a:bodyPr wrap="square" rtlCol="0">
            <a:spAutoFit/>
          </a:bodyPr>
          <a:lstStyle/>
          <a:p>
            <a:endParaRPr lang="en-US" dirty="0"/>
          </a:p>
        </p:txBody>
      </p:sp>
      <p:sp>
        <p:nvSpPr>
          <p:cNvPr id="5" name="Rectangle 4">
            <a:extLst>
              <a:ext uri="{FF2B5EF4-FFF2-40B4-BE49-F238E27FC236}">
                <a16:creationId xmlns:a16="http://schemas.microsoft.com/office/drawing/2014/main" id="{B2D572ED-F173-4BCB-BA79-A41F918AD862}"/>
              </a:ext>
            </a:extLst>
          </p:cNvPr>
          <p:cNvSpPr/>
          <p:nvPr/>
        </p:nvSpPr>
        <p:spPr>
          <a:xfrm>
            <a:off x="1064543" y="304800"/>
            <a:ext cx="6771662" cy="707886"/>
          </a:xfrm>
          <a:prstGeom prst="rect">
            <a:avLst/>
          </a:prstGeom>
        </p:spPr>
        <p:txBody>
          <a:bodyPr wrap="none">
            <a:spAutoFit/>
          </a:bodyPr>
          <a:lstStyle/>
          <a:p>
            <a:r>
              <a:rPr lang="en-US" sz="4000" b="1" dirty="0">
                <a:solidFill>
                  <a:srgbClr val="007FAC"/>
                </a:solidFill>
                <a:latin typeface="Calibri" panose="020F0502020204030204" pitchFamily="34" charset="0"/>
                <a:ea typeface="+mj-ea"/>
                <a:cs typeface="+mj-cs"/>
              </a:rPr>
              <a:t>AIHA Local Sections &amp; National</a:t>
            </a:r>
            <a:endParaRPr lang="en-US" sz="2000" b="1" dirty="0"/>
          </a:p>
        </p:txBody>
      </p:sp>
      <p:pic>
        <p:nvPicPr>
          <p:cNvPr id="9" name="Picture 8">
            <a:extLst>
              <a:ext uri="{FF2B5EF4-FFF2-40B4-BE49-F238E27FC236}">
                <a16:creationId xmlns:a16="http://schemas.microsoft.com/office/drawing/2014/main" id="{97DCD58F-B58C-4A97-87FC-CDEA028371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1371600"/>
            <a:ext cx="5510965" cy="3659455"/>
          </a:xfrm>
          <a:prstGeom prst="rect">
            <a:avLst/>
          </a:prstGeom>
        </p:spPr>
      </p:pic>
    </p:spTree>
    <p:extLst>
      <p:ext uri="{BB962C8B-B14F-4D97-AF65-F5344CB8AC3E}">
        <p14:creationId xmlns:p14="http://schemas.microsoft.com/office/powerpoint/2010/main" val="42901626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5638800" y="1397001"/>
            <a:ext cx="3200400" cy="4165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en-US" sz="1400" dirty="0">
              <a:latin typeface="Calibri" panose="020F0502020204030204" pitchFamily="34" charset="0"/>
            </a:endParaRPr>
          </a:p>
        </p:txBody>
      </p:sp>
      <p:sp>
        <p:nvSpPr>
          <p:cNvPr id="3" name="Slide Number Placeholder 2"/>
          <p:cNvSpPr>
            <a:spLocks noGrp="1"/>
          </p:cNvSpPr>
          <p:nvPr>
            <p:ph type="sldNum" sz="quarter" idx="12"/>
          </p:nvPr>
        </p:nvSpPr>
        <p:spPr/>
        <p:txBody>
          <a:bodyPr/>
          <a:lstStyle/>
          <a:p>
            <a:fld id="{38453A72-5098-426B-8F04-7A9C9FF90357}" type="slidenum">
              <a:rPr lang="en-US" smtClean="0"/>
              <a:t>50</a:t>
            </a:fld>
            <a:endParaRPr lang="en-US" dirty="0"/>
          </a:p>
        </p:txBody>
      </p:sp>
      <p:sp>
        <p:nvSpPr>
          <p:cNvPr id="8" name="TextBox 7">
            <a:extLst>
              <a:ext uri="{FF2B5EF4-FFF2-40B4-BE49-F238E27FC236}">
                <a16:creationId xmlns:a16="http://schemas.microsoft.com/office/drawing/2014/main" id="{A4BAB1C3-47C7-45E9-85AE-136581CBBCA3}"/>
              </a:ext>
            </a:extLst>
          </p:cNvPr>
          <p:cNvSpPr txBox="1"/>
          <p:nvPr/>
        </p:nvSpPr>
        <p:spPr>
          <a:xfrm>
            <a:off x="304800" y="304800"/>
            <a:ext cx="5029200" cy="584775"/>
          </a:xfrm>
          <a:prstGeom prst="rect">
            <a:avLst/>
          </a:prstGeom>
          <a:noFill/>
        </p:spPr>
        <p:txBody>
          <a:bodyPr wrap="square" rtlCol="0">
            <a:spAutoFit/>
          </a:bodyPr>
          <a:lstStyle/>
          <a:p>
            <a:r>
              <a:rPr lang="en-US" sz="3200" dirty="0">
                <a:solidFill>
                  <a:srgbClr val="FF0000"/>
                </a:solidFill>
                <a:effectLst>
                  <a:outerShdw blurRad="38100" dist="38100" dir="2700000" algn="tl">
                    <a:srgbClr val="000000">
                      <a:alpha val="43137"/>
                    </a:srgbClr>
                  </a:outerShdw>
                </a:effectLst>
              </a:rPr>
              <a:t>AIHA </a:t>
            </a:r>
            <a:r>
              <a:rPr lang="en-US" sz="3200" u="sng" dirty="0">
                <a:solidFill>
                  <a:srgbClr val="FF0000"/>
                </a:solidFill>
                <a:effectLst>
                  <a:outerShdw blurRad="38100" dist="38100" dir="2700000" algn="tl">
                    <a:srgbClr val="000000">
                      <a:alpha val="43137"/>
                    </a:srgbClr>
                  </a:outerShdw>
                </a:effectLst>
              </a:rPr>
              <a:t>must </a:t>
            </a:r>
            <a:r>
              <a:rPr lang="en-US" sz="3200" dirty="0">
                <a:solidFill>
                  <a:srgbClr val="FF0000"/>
                </a:solidFill>
                <a:effectLst>
                  <a:outerShdw blurRad="38100" dist="38100" dir="2700000" algn="tl">
                    <a:srgbClr val="000000">
                      <a:alpha val="43137"/>
                    </a:srgbClr>
                  </a:outerShdw>
                </a:effectLst>
              </a:rPr>
              <a:t>evolve…</a:t>
            </a:r>
          </a:p>
        </p:txBody>
      </p:sp>
      <p:sp>
        <p:nvSpPr>
          <p:cNvPr id="7" name="TextBox 6">
            <a:extLst>
              <a:ext uri="{FF2B5EF4-FFF2-40B4-BE49-F238E27FC236}">
                <a16:creationId xmlns:a16="http://schemas.microsoft.com/office/drawing/2014/main" id="{7A234864-47B2-4097-A677-3D9AD68A35A1}"/>
              </a:ext>
            </a:extLst>
          </p:cNvPr>
          <p:cNvSpPr txBox="1"/>
          <p:nvPr/>
        </p:nvSpPr>
        <p:spPr>
          <a:xfrm>
            <a:off x="368643" y="1132819"/>
            <a:ext cx="8406714" cy="5193729"/>
          </a:xfrm>
          <a:prstGeom prst="rect">
            <a:avLst/>
          </a:prstGeom>
          <a:noFill/>
        </p:spPr>
        <p:txBody>
          <a:bodyPr wrap="square" rtlCol="0">
            <a:spAutoFit/>
          </a:bodyPr>
          <a:lstStyle/>
          <a:p>
            <a:pPr marL="342900" indent="-342900">
              <a:spcAft>
                <a:spcPts val="1800"/>
              </a:spcAft>
              <a:buFont typeface="Wingdings" panose="05000000000000000000" pitchFamily="2" charset="2"/>
              <a:buChar char="q"/>
            </a:pPr>
            <a:r>
              <a:rPr lang="en-US" sz="2400" dirty="0">
                <a:latin typeface="+mj-lt"/>
              </a:rPr>
              <a:t>Engage Student Local Sections more effectively</a:t>
            </a:r>
          </a:p>
          <a:p>
            <a:pPr marL="342900" indent="-342900">
              <a:spcAft>
                <a:spcPts val="1800"/>
              </a:spcAft>
              <a:buFont typeface="Wingdings" panose="05000000000000000000" pitchFamily="2" charset="2"/>
              <a:buChar char="q"/>
            </a:pPr>
            <a:r>
              <a:rPr lang="en-US" sz="2400" dirty="0">
                <a:latin typeface="+mj-lt"/>
              </a:rPr>
              <a:t>Recruit young IH professionals NOT currently members (not easy!)</a:t>
            </a:r>
          </a:p>
          <a:p>
            <a:pPr marL="342900" indent="-342900">
              <a:spcAft>
                <a:spcPts val="1800"/>
              </a:spcAft>
              <a:buFont typeface="Wingdings" panose="05000000000000000000" pitchFamily="2" charset="2"/>
              <a:buChar char="q"/>
            </a:pPr>
            <a:r>
              <a:rPr lang="en-US" sz="2400" dirty="0">
                <a:latin typeface="+mj-lt"/>
              </a:rPr>
              <a:t>Explore technical education and community needs of:</a:t>
            </a:r>
          </a:p>
          <a:p>
            <a:pPr marL="800100" lvl="1" indent="-342900">
              <a:spcAft>
                <a:spcPts val="1800"/>
              </a:spcAft>
              <a:buFont typeface="Wingdings" panose="05000000000000000000" pitchFamily="2" charset="2"/>
              <a:buChar char="q"/>
            </a:pPr>
            <a:r>
              <a:rPr lang="en-US" sz="2400" dirty="0">
                <a:latin typeface="+mj-lt"/>
              </a:rPr>
              <a:t>IH Technicians/Practitioners</a:t>
            </a:r>
          </a:p>
          <a:p>
            <a:pPr marL="800100" lvl="1" indent="-342900">
              <a:spcAft>
                <a:spcPts val="1800"/>
              </a:spcAft>
              <a:buFont typeface="Wingdings" panose="05000000000000000000" pitchFamily="2" charset="2"/>
              <a:buChar char="q"/>
            </a:pPr>
            <a:r>
              <a:rPr lang="en-US" sz="2400" dirty="0">
                <a:latin typeface="+mj-lt"/>
              </a:rPr>
              <a:t>EHS Generalists (&lt; 15 years experience)</a:t>
            </a:r>
          </a:p>
          <a:p>
            <a:pPr marL="342900" indent="-342900">
              <a:spcAft>
                <a:spcPts val="1800"/>
              </a:spcAft>
              <a:buFont typeface="Wingdings" panose="05000000000000000000" pitchFamily="2" charset="2"/>
              <a:buChar char="q"/>
            </a:pPr>
            <a:r>
              <a:rPr lang="en-US" sz="2400" dirty="0">
                <a:latin typeface="+mj-lt"/>
              </a:rPr>
              <a:t>Continue to explore how VGs can partner collaboratively with Allied Organizations</a:t>
            </a:r>
          </a:p>
          <a:p>
            <a:pPr marL="342900" indent="-342900">
              <a:spcAft>
                <a:spcPts val="1800"/>
              </a:spcAft>
              <a:buFont typeface="Wingdings" panose="05000000000000000000" pitchFamily="2" charset="2"/>
              <a:buChar char="q"/>
            </a:pPr>
            <a:r>
              <a:rPr lang="en-US" sz="2400" dirty="0">
                <a:latin typeface="+mj-lt"/>
              </a:rPr>
              <a:t>And, and, and…</a:t>
            </a:r>
          </a:p>
          <a:p>
            <a:pPr>
              <a:spcAft>
                <a:spcPts val="1200"/>
              </a:spcAft>
            </a:pPr>
            <a:endParaRPr lang="en-US" sz="1050" dirty="0">
              <a:latin typeface="+mj-lt"/>
            </a:endParaRPr>
          </a:p>
        </p:txBody>
      </p:sp>
      <p:pic>
        <p:nvPicPr>
          <p:cNvPr id="4" name="Picture 3">
            <a:extLst>
              <a:ext uri="{FF2B5EF4-FFF2-40B4-BE49-F238E27FC236}">
                <a16:creationId xmlns:a16="http://schemas.microsoft.com/office/drawing/2014/main" id="{93F591BE-64B2-4405-8B2E-C959B098E0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0" y="50048"/>
            <a:ext cx="2133600" cy="1166011"/>
          </a:xfrm>
          <a:prstGeom prst="rect">
            <a:avLst/>
          </a:prstGeom>
        </p:spPr>
      </p:pic>
    </p:spTree>
    <p:extLst>
      <p:ext uri="{BB962C8B-B14F-4D97-AF65-F5344CB8AC3E}">
        <p14:creationId xmlns:p14="http://schemas.microsoft.com/office/powerpoint/2010/main" val="1197875807"/>
      </p:ext>
    </p:extLst>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5638800" y="1397001"/>
            <a:ext cx="3200400" cy="4165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en-US" sz="1400" dirty="0">
              <a:latin typeface="Calibri" panose="020F0502020204030204" pitchFamily="34" charset="0"/>
            </a:endParaRPr>
          </a:p>
        </p:txBody>
      </p:sp>
      <p:sp>
        <p:nvSpPr>
          <p:cNvPr id="3" name="Slide Number Placeholder 2"/>
          <p:cNvSpPr>
            <a:spLocks noGrp="1"/>
          </p:cNvSpPr>
          <p:nvPr>
            <p:ph type="sldNum" sz="quarter" idx="12"/>
          </p:nvPr>
        </p:nvSpPr>
        <p:spPr/>
        <p:txBody>
          <a:bodyPr/>
          <a:lstStyle/>
          <a:p>
            <a:fld id="{38453A72-5098-426B-8F04-7A9C9FF90357}" type="slidenum">
              <a:rPr lang="en-US" smtClean="0"/>
              <a:t>51</a:t>
            </a:fld>
            <a:endParaRPr lang="en-US" dirty="0"/>
          </a:p>
        </p:txBody>
      </p:sp>
      <p:sp>
        <p:nvSpPr>
          <p:cNvPr id="8" name="TextBox 7">
            <a:extLst>
              <a:ext uri="{FF2B5EF4-FFF2-40B4-BE49-F238E27FC236}">
                <a16:creationId xmlns:a16="http://schemas.microsoft.com/office/drawing/2014/main" id="{A4BAB1C3-47C7-45E9-85AE-136581CBBCA3}"/>
              </a:ext>
            </a:extLst>
          </p:cNvPr>
          <p:cNvSpPr txBox="1"/>
          <p:nvPr/>
        </p:nvSpPr>
        <p:spPr>
          <a:xfrm>
            <a:off x="304800" y="304800"/>
            <a:ext cx="5791200" cy="584775"/>
          </a:xfrm>
          <a:prstGeom prst="rect">
            <a:avLst/>
          </a:prstGeom>
          <a:noFill/>
        </p:spPr>
        <p:txBody>
          <a:bodyPr wrap="square" rtlCol="0">
            <a:spAutoFit/>
          </a:bodyPr>
          <a:lstStyle/>
          <a:p>
            <a:r>
              <a:rPr lang="en-US" sz="3200" dirty="0">
                <a:solidFill>
                  <a:srgbClr val="FF0000"/>
                </a:solidFill>
                <a:effectLst>
                  <a:outerShdw blurRad="38100" dist="38100" dir="2700000" algn="tl">
                    <a:srgbClr val="000000">
                      <a:alpha val="43137"/>
                    </a:srgbClr>
                  </a:outerShdw>
                </a:effectLst>
              </a:rPr>
              <a:t>Proposed Bylaw Amendments</a:t>
            </a:r>
          </a:p>
        </p:txBody>
      </p:sp>
      <p:sp>
        <p:nvSpPr>
          <p:cNvPr id="7" name="TextBox 6">
            <a:extLst>
              <a:ext uri="{FF2B5EF4-FFF2-40B4-BE49-F238E27FC236}">
                <a16:creationId xmlns:a16="http://schemas.microsoft.com/office/drawing/2014/main" id="{7A234864-47B2-4097-A677-3D9AD68A35A1}"/>
              </a:ext>
            </a:extLst>
          </p:cNvPr>
          <p:cNvSpPr txBox="1"/>
          <p:nvPr/>
        </p:nvSpPr>
        <p:spPr>
          <a:xfrm>
            <a:off x="368643" y="1132819"/>
            <a:ext cx="8406714" cy="5332229"/>
          </a:xfrm>
          <a:prstGeom prst="rect">
            <a:avLst/>
          </a:prstGeom>
          <a:noFill/>
        </p:spPr>
        <p:txBody>
          <a:bodyPr wrap="square" rtlCol="0">
            <a:spAutoFit/>
          </a:bodyPr>
          <a:lstStyle/>
          <a:p>
            <a:pPr marL="342900" indent="-342900">
              <a:spcAft>
                <a:spcPts val="1800"/>
              </a:spcAft>
              <a:buFont typeface="Wingdings" panose="05000000000000000000" pitchFamily="2" charset="2"/>
              <a:buChar char="q"/>
            </a:pPr>
            <a:r>
              <a:rPr lang="en-US" sz="2400" dirty="0">
                <a:latin typeface="+mj-lt"/>
              </a:rPr>
              <a:t>Simplification of </a:t>
            </a:r>
            <a:r>
              <a:rPr lang="en-US" sz="2400" b="1" dirty="0">
                <a:latin typeface="+mj-lt"/>
              </a:rPr>
              <a:t>AIHA Member Classes</a:t>
            </a:r>
            <a:r>
              <a:rPr lang="en-US" sz="2400" dirty="0">
                <a:latin typeface="+mj-lt"/>
              </a:rPr>
              <a:t>:</a:t>
            </a:r>
          </a:p>
          <a:p>
            <a:pPr marL="800100" lvl="1" indent="-342900">
              <a:spcAft>
                <a:spcPts val="1800"/>
              </a:spcAft>
              <a:buFont typeface="Wingdings" panose="05000000000000000000" pitchFamily="2" charset="2"/>
              <a:buChar char="q"/>
            </a:pPr>
            <a:r>
              <a:rPr lang="en-US" sz="2400" dirty="0">
                <a:latin typeface="+mj-lt"/>
              </a:rPr>
              <a:t>Expanding FULL class / eliminating AFFILIATE and ASSOCIATE classes (same benefits for all)</a:t>
            </a:r>
          </a:p>
          <a:p>
            <a:pPr marL="800100" lvl="1" indent="-342900">
              <a:spcAft>
                <a:spcPts val="1800"/>
              </a:spcAft>
              <a:buFont typeface="Wingdings" panose="05000000000000000000" pitchFamily="2" charset="2"/>
              <a:buChar char="q"/>
            </a:pPr>
            <a:r>
              <a:rPr lang="en-US" sz="2400" dirty="0">
                <a:latin typeface="+mj-lt"/>
              </a:rPr>
              <a:t>Expanding scope of INTL class (full e-benefits for those outside USA or Canada)</a:t>
            </a:r>
          </a:p>
          <a:p>
            <a:pPr marL="800100" lvl="1" indent="-342900">
              <a:spcAft>
                <a:spcPts val="1800"/>
              </a:spcAft>
              <a:buFont typeface="Wingdings" panose="05000000000000000000" pitchFamily="2" charset="2"/>
              <a:buChar char="q"/>
            </a:pPr>
            <a:r>
              <a:rPr lang="en-US" sz="2400" dirty="0">
                <a:latin typeface="+mj-lt"/>
              </a:rPr>
              <a:t>Limiting scope of STUDENT class to full-time status (undergrad and grad)</a:t>
            </a:r>
          </a:p>
          <a:p>
            <a:pPr marL="800100" lvl="1" indent="-342900">
              <a:spcAft>
                <a:spcPts val="1800"/>
              </a:spcAft>
              <a:buFont typeface="Wingdings" panose="05000000000000000000" pitchFamily="2" charset="2"/>
              <a:buChar char="q"/>
            </a:pPr>
            <a:r>
              <a:rPr lang="en-US" sz="2400" dirty="0">
                <a:latin typeface="+mj-lt"/>
              </a:rPr>
              <a:t>Removing reference to Board service (enabling greater flexibility in who can potentially serve in future)</a:t>
            </a:r>
          </a:p>
          <a:p>
            <a:pPr marL="800100" lvl="1" indent="-342900">
              <a:spcAft>
                <a:spcPts val="1800"/>
              </a:spcAft>
              <a:buFont typeface="Wingdings" panose="05000000000000000000" pitchFamily="2" charset="2"/>
              <a:buChar char="q"/>
            </a:pPr>
            <a:endParaRPr lang="en-US" sz="2400" dirty="0">
              <a:latin typeface="+mj-lt"/>
            </a:endParaRPr>
          </a:p>
          <a:p>
            <a:pPr marL="342900" indent="-342900">
              <a:spcAft>
                <a:spcPts val="1800"/>
              </a:spcAft>
              <a:buFont typeface="Wingdings" panose="05000000000000000000" pitchFamily="2" charset="2"/>
              <a:buChar char="q"/>
            </a:pPr>
            <a:endParaRPr lang="en-US" sz="1050" dirty="0">
              <a:latin typeface="+mj-lt"/>
            </a:endParaRPr>
          </a:p>
        </p:txBody>
      </p:sp>
      <p:pic>
        <p:nvPicPr>
          <p:cNvPr id="4" name="Picture 3">
            <a:extLst>
              <a:ext uri="{FF2B5EF4-FFF2-40B4-BE49-F238E27FC236}">
                <a16:creationId xmlns:a16="http://schemas.microsoft.com/office/drawing/2014/main" id="{93F591BE-64B2-4405-8B2E-C959B098E0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0" y="50048"/>
            <a:ext cx="2133600" cy="1166011"/>
          </a:xfrm>
          <a:prstGeom prst="rect">
            <a:avLst/>
          </a:prstGeom>
        </p:spPr>
      </p:pic>
    </p:spTree>
    <p:extLst>
      <p:ext uri="{BB962C8B-B14F-4D97-AF65-F5344CB8AC3E}">
        <p14:creationId xmlns:p14="http://schemas.microsoft.com/office/powerpoint/2010/main" val="912314034"/>
      </p:ext>
    </p:extLst>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5638800" y="1397001"/>
            <a:ext cx="3200400" cy="4165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en-US" sz="1400" dirty="0">
              <a:latin typeface="Calibri" panose="020F0502020204030204" pitchFamily="34" charset="0"/>
            </a:endParaRPr>
          </a:p>
        </p:txBody>
      </p:sp>
      <p:sp>
        <p:nvSpPr>
          <p:cNvPr id="3" name="Slide Number Placeholder 2"/>
          <p:cNvSpPr>
            <a:spLocks noGrp="1"/>
          </p:cNvSpPr>
          <p:nvPr>
            <p:ph type="sldNum" sz="quarter" idx="12"/>
          </p:nvPr>
        </p:nvSpPr>
        <p:spPr/>
        <p:txBody>
          <a:bodyPr/>
          <a:lstStyle/>
          <a:p>
            <a:fld id="{38453A72-5098-426B-8F04-7A9C9FF90357}" type="slidenum">
              <a:rPr lang="en-US" smtClean="0"/>
              <a:t>52</a:t>
            </a:fld>
            <a:endParaRPr lang="en-US" dirty="0"/>
          </a:p>
        </p:txBody>
      </p:sp>
      <p:sp>
        <p:nvSpPr>
          <p:cNvPr id="8" name="TextBox 7">
            <a:extLst>
              <a:ext uri="{FF2B5EF4-FFF2-40B4-BE49-F238E27FC236}">
                <a16:creationId xmlns:a16="http://schemas.microsoft.com/office/drawing/2014/main" id="{A4BAB1C3-47C7-45E9-85AE-136581CBBCA3}"/>
              </a:ext>
            </a:extLst>
          </p:cNvPr>
          <p:cNvSpPr txBox="1"/>
          <p:nvPr/>
        </p:nvSpPr>
        <p:spPr>
          <a:xfrm>
            <a:off x="304800" y="304800"/>
            <a:ext cx="5791200" cy="584775"/>
          </a:xfrm>
          <a:prstGeom prst="rect">
            <a:avLst/>
          </a:prstGeom>
          <a:noFill/>
        </p:spPr>
        <p:txBody>
          <a:bodyPr wrap="square" rtlCol="0">
            <a:spAutoFit/>
          </a:bodyPr>
          <a:lstStyle/>
          <a:p>
            <a:r>
              <a:rPr lang="en-US" sz="3200" dirty="0">
                <a:solidFill>
                  <a:srgbClr val="FF0000"/>
                </a:solidFill>
                <a:effectLst>
                  <a:outerShdw blurRad="38100" dist="38100" dir="2700000" algn="tl">
                    <a:srgbClr val="000000">
                      <a:alpha val="43137"/>
                    </a:srgbClr>
                  </a:outerShdw>
                </a:effectLst>
              </a:rPr>
              <a:t>Proposed Bylaw Amendments</a:t>
            </a:r>
          </a:p>
        </p:txBody>
      </p:sp>
      <p:sp>
        <p:nvSpPr>
          <p:cNvPr id="7" name="TextBox 6">
            <a:extLst>
              <a:ext uri="{FF2B5EF4-FFF2-40B4-BE49-F238E27FC236}">
                <a16:creationId xmlns:a16="http://schemas.microsoft.com/office/drawing/2014/main" id="{7A234864-47B2-4097-A677-3D9AD68A35A1}"/>
              </a:ext>
            </a:extLst>
          </p:cNvPr>
          <p:cNvSpPr txBox="1"/>
          <p:nvPr/>
        </p:nvSpPr>
        <p:spPr>
          <a:xfrm>
            <a:off x="368643" y="1132819"/>
            <a:ext cx="8406714" cy="4339650"/>
          </a:xfrm>
          <a:prstGeom prst="rect">
            <a:avLst/>
          </a:prstGeom>
          <a:noFill/>
        </p:spPr>
        <p:txBody>
          <a:bodyPr wrap="square" rtlCol="0">
            <a:spAutoFit/>
          </a:bodyPr>
          <a:lstStyle/>
          <a:p>
            <a:pPr marL="342900" indent="-342900">
              <a:spcAft>
                <a:spcPts val="1800"/>
              </a:spcAft>
              <a:buFont typeface="Wingdings" panose="05000000000000000000" pitchFamily="2" charset="2"/>
              <a:buChar char="q"/>
            </a:pPr>
            <a:r>
              <a:rPr lang="en-US" sz="2400" dirty="0">
                <a:latin typeface="+mj-lt"/>
              </a:rPr>
              <a:t>Modification of </a:t>
            </a:r>
            <a:r>
              <a:rPr lang="en-US" sz="2400" b="1" dirty="0">
                <a:latin typeface="+mj-lt"/>
              </a:rPr>
              <a:t>AIHA Officer nomination process</a:t>
            </a:r>
            <a:r>
              <a:rPr lang="en-US" sz="2400" dirty="0">
                <a:latin typeface="+mj-lt"/>
              </a:rPr>
              <a:t>:</a:t>
            </a:r>
          </a:p>
          <a:p>
            <a:pPr marL="800100" lvl="1" indent="-342900">
              <a:spcAft>
                <a:spcPts val="1800"/>
              </a:spcAft>
              <a:buFont typeface="Wingdings" panose="05000000000000000000" pitchFamily="2" charset="2"/>
              <a:buChar char="q"/>
            </a:pPr>
            <a:r>
              <a:rPr lang="en-US" sz="2400" dirty="0">
                <a:latin typeface="+mj-lt"/>
              </a:rPr>
              <a:t>At-Large Directors: process remains UNCHANGED (contested race for open seats). Retain provision of write-in candidate option</a:t>
            </a:r>
          </a:p>
          <a:p>
            <a:pPr marL="800100" lvl="1" indent="-342900">
              <a:spcAft>
                <a:spcPts val="1800"/>
              </a:spcAft>
              <a:buFont typeface="Wingdings" panose="05000000000000000000" pitchFamily="2" charset="2"/>
              <a:buChar char="q"/>
            </a:pPr>
            <a:r>
              <a:rPr lang="en-US" sz="2400" dirty="0">
                <a:latin typeface="+mj-lt"/>
              </a:rPr>
              <a:t>Officers: change to 1 selected individual per position (eliminate contested race)</a:t>
            </a:r>
          </a:p>
          <a:p>
            <a:pPr marL="800100" lvl="1" indent="-342900">
              <a:spcAft>
                <a:spcPts val="1800"/>
              </a:spcAft>
              <a:buFont typeface="Wingdings" panose="05000000000000000000" pitchFamily="2" charset="2"/>
              <a:buChar char="q"/>
            </a:pPr>
            <a:r>
              <a:rPr lang="en-US" sz="2400" dirty="0">
                <a:latin typeface="+mj-lt"/>
              </a:rPr>
              <a:t>Greater transparency in composition of and process managed by Nominating Committee</a:t>
            </a:r>
            <a:endParaRPr lang="en-US" sz="1050" dirty="0">
              <a:latin typeface="+mj-lt"/>
            </a:endParaRPr>
          </a:p>
          <a:p>
            <a:pPr marL="800100" lvl="1" indent="-342900">
              <a:spcAft>
                <a:spcPts val="1800"/>
              </a:spcAft>
              <a:buFont typeface="Wingdings" panose="05000000000000000000" pitchFamily="2" charset="2"/>
              <a:buChar char="q"/>
            </a:pPr>
            <a:endParaRPr lang="en-US" sz="2400" dirty="0">
              <a:latin typeface="+mj-lt"/>
            </a:endParaRPr>
          </a:p>
        </p:txBody>
      </p:sp>
      <p:pic>
        <p:nvPicPr>
          <p:cNvPr id="4" name="Picture 3">
            <a:extLst>
              <a:ext uri="{FF2B5EF4-FFF2-40B4-BE49-F238E27FC236}">
                <a16:creationId xmlns:a16="http://schemas.microsoft.com/office/drawing/2014/main" id="{93F591BE-64B2-4405-8B2E-C959B098E0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0" y="50048"/>
            <a:ext cx="2133600" cy="1166011"/>
          </a:xfrm>
          <a:prstGeom prst="rect">
            <a:avLst/>
          </a:prstGeom>
        </p:spPr>
      </p:pic>
    </p:spTree>
    <p:extLst>
      <p:ext uri="{BB962C8B-B14F-4D97-AF65-F5344CB8AC3E}">
        <p14:creationId xmlns:p14="http://schemas.microsoft.com/office/powerpoint/2010/main" val="103156718"/>
      </p:ext>
    </p:extLst>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5638800" y="1397001"/>
            <a:ext cx="3200400" cy="4165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en-US" sz="1400" dirty="0">
              <a:latin typeface="Calibri" panose="020F0502020204030204" pitchFamily="34" charset="0"/>
            </a:endParaRPr>
          </a:p>
        </p:txBody>
      </p:sp>
      <p:sp>
        <p:nvSpPr>
          <p:cNvPr id="3" name="Slide Number Placeholder 2"/>
          <p:cNvSpPr>
            <a:spLocks noGrp="1"/>
          </p:cNvSpPr>
          <p:nvPr>
            <p:ph type="sldNum" sz="quarter" idx="12"/>
          </p:nvPr>
        </p:nvSpPr>
        <p:spPr/>
        <p:txBody>
          <a:bodyPr/>
          <a:lstStyle/>
          <a:p>
            <a:fld id="{38453A72-5098-426B-8F04-7A9C9FF90357}" type="slidenum">
              <a:rPr lang="en-US" smtClean="0"/>
              <a:t>53</a:t>
            </a:fld>
            <a:endParaRPr lang="en-US" dirty="0"/>
          </a:p>
        </p:txBody>
      </p:sp>
      <p:sp>
        <p:nvSpPr>
          <p:cNvPr id="8" name="TextBox 7">
            <a:extLst>
              <a:ext uri="{FF2B5EF4-FFF2-40B4-BE49-F238E27FC236}">
                <a16:creationId xmlns:a16="http://schemas.microsoft.com/office/drawing/2014/main" id="{A4BAB1C3-47C7-45E9-85AE-136581CBBCA3}"/>
              </a:ext>
            </a:extLst>
          </p:cNvPr>
          <p:cNvSpPr txBox="1"/>
          <p:nvPr/>
        </p:nvSpPr>
        <p:spPr>
          <a:xfrm>
            <a:off x="304800" y="304800"/>
            <a:ext cx="5791200" cy="584775"/>
          </a:xfrm>
          <a:prstGeom prst="rect">
            <a:avLst/>
          </a:prstGeom>
          <a:noFill/>
        </p:spPr>
        <p:txBody>
          <a:bodyPr wrap="square" rtlCol="0">
            <a:spAutoFit/>
          </a:bodyPr>
          <a:lstStyle/>
          <a:p>
            <a:r>
              <a:rPr lang="en-US" sz="3200" dirty="0">
                <a:solidFill>
                  <a:srgbClr val="FF0000"/>
                </a:solidFill>
                <a:effectLst>
                  <a:outerShdw blurRad="38100" dist="38100" dir="2700000" algn="tl">
                    <a:srgbClr val="000000">
                      <a:alpha val="43137"/>
                    </a:srgbClr>
                  </a:outerShdw>
                </a:effectLst>
              </a:rPr>
              <a:t>Proposed Bylaw Amendments</a:t>
            </a:r>
          </a:p>
        </p:txBody>
      </p:sp>
      <p:sp>
        <p:nvSpPr>
          <p:cNvPr id="7" name="TextBox 6">
            <a:extLst>
              <a:ext uri="{FF2B5EF4-FFF2-40B4-BE49-F238E27FC236}">
                <a16:creationId xmlns:a16="http://schemas.microsoft.com/office/drawing/2014/main" id="{7A234864-47B2-4097-A677-3D9AD68A35A1}"/>
              </a:ext>
            </a:extLst>
          </p:cNvPr>
          <p:cNvSpPr txBox="1"/>
          <p:nvPr/>
        </p:nvSpPr>
        <p:spPr>
          <a:xfrm>
            <a:off x="368643" y="1132819"/>
            <a:ext cx="8406714" cy="5355312"/>
          </a:xfrm>
          <a:prstGeom prst="rect">
            <a:avLst/>
          </a:prstGeom>
          <a:noFill/>
        </p:spPr>
        <p:txBody>
          <a:bodyPr wrap="square" rtlCol="0">
            <a:spAutoFit/>
          </a:bodyPr>
          <a:lstStyle/>
          <a:p>
            <a:pPr marL="342900" indent="-342900">
              <a:spcAft>
                <a:spcPts val="1800"/>
              </a:spcAft>
              <a:buFont typeface="Wingdings" panose="05000000000000000000" pitchFamily="2" charset="2"/>
              <a:buChar char="q"/>
            </a:pPr>
            <a:r>
              <a:rPr lang="en-US" sz="2400" dirty="0">
                <a:latin typeface="+mj-lt"/>
              </a:rPr>
              <a:t>FAQ document being developed to address concerns</a:t>
            </a:r>
          </a:p>
          <a:p>
            <a:pPr marL="342900" indent="-342900">
              <a:spcAft>
                <a:spcPts val="1800"/>
              </a:spcAft>
              <a:buFont typeface="Wingdings" panose="05000000000000000000" pitchFamily="2" charset="2"/>
              <a:buChar char="q"/>
            </a:pPr>
            <a:r>
              <a:rPr lang="en-US" sz="2400" dirty="0">
                <a:latin typeface="+mj-lt"/>
              </a:rPr>
              <a:t>Communications plan to be deployed over next several months</a:t>
            </a:r>
          </a:p>
          <a:p>
            <a:pPr marL="342900" indent="-342900">
              <a:spcAft>
                <a:spcPts val="1800"/>
              </a:spcAft>
              <a:buFont typeface="Wingdings" panose="05000000000000000000" pitchFamily="2" charset="2"/>
              <a:buChar char="q"/>
            </a:pPr>
            <a:r>
              <a:rPr lang="en-US" sz="2400" dirty="0">
                <a:latin typeface="+mj-lt"/>
              </a:rPr>
              <a:t>Other minor amendments include elimination of ACADEMY, change in chief staff officer from Executive Director to CEO, congruency with latest Illinois non-profit state law* </a:t>
            </a:r>
          </a:p>
          <a:p>
            <a:pPr marL="342900" indent="-342900">
              <a:spcAft>
                <a:spcPts val="1800"/>
              </a:spcAft>
              <a:buFont typeface="Wingdings" panose="05000000000000000000" pitchFamily="2" charset="2"/>
              <a:buChar char="q"/>
            </a:pPr>
            <a:r>
              <a:rPr lang="en-US" sz="2400" dirty="0">
                <a:latin typeface="+mj-lt"/>
              </a:rPr>
              <a:t>Anticipate early summer ballot to general membership</a:t>
            </a:r>
            <a:br>
              <a:rPr lang="en-US" sz="2400" dirty="0">
                <a:latin typeface="+mj-lt"/>
              </a:rPr>
            </a:br>
            <a:br>
              <a:rPr lang="en-US" sz="2400" dirty="0">
                <a:latin typeface="+mj-lt"/>
              </a:rPr>
            </a:br>
            <a:br>
              <a:rPr lang="en-US" sz="2400" dirty="0">
                <a:latin typeface="+mj-lt"/>
              </a:rPr>
            </a:br>
            <a:r>
              <a:rPr lang="en-US" i="1" dirty="0">
                <a:latin typeface="+mj-lt"/>
              </a:rPr>
              <a:t>*AIHA is IL non-profit</a:t>
            </a:r>
          </a:p>
          <a:p>
            <a:pPr marL="800100" lvl="1" indent="-342900">
              <a:spcAft>
                <a:spcPts val="1800"/>
              </a:spcAft>
              <a:buFont typeface="Wingdings" panose="05000000000000000000" pitchFamily="2" charset="2"/>
              <a:buChar char="q"/>
            </a:pPr>
            <a:endParaRPr lang="en-US" sz="2400" dirty="0">
              <a:latin typeface="+mj-lt"/>
            </a:endParaRPr>
          </a:p>
        </p:txBody>
      </p:sp>
      <p:pic>
        <p:nvPicPr>
          <p:cNvPr id="4" name="Picture 3">
            <a:extLst>
              <a:ext uri="{FF2B5EF4-FFF2-40B4-BE49-F238E27FC236}">
                <a16:creationId xmlns:a16="http://schemas.microsoft.com/office/drawing/2014/main" id="{93F591BE-64B2-4405-8B2E-C959B098E0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0" y="50048"/>
            <a:ext cx="2133600" cy="1166011"/>
          </a:xfrm>
          <a:prstGeom prst="rect">
            <a:avLst/>
          </a:prstGeom>
        </p:spPr>
      </p:pic>
    </p:spTree>
    <p:extLst>
      <p:ext uri="{BB962C8B-B14F-4D97-AF65-F5344CB8AC3E}">
        <p14:creationId xmlns:p14="http://schemas.microsoft.com/office/powerpoint/2010/main" val="1094463623"/>
      </p:ext>
    </p:extLst>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outerShdw blurRad="38100" dist="38100" dir="2700000" algn="tl">
                    <a:srgbClr val="000000">
                      <a:alpha val="43137"/>
                    </a:srgbClr>
                  </a:outerShdw>
                </a:effectLst>
                <a:latin typeface="Calibri" panose="020F0502020204030204" pitchFamily="34" charset="0"/>
                <a:sym typeface="Wingdings"/>
              </a:rPr>
              <a:t>Connect Now!</a:t>
            </a:r>
            <a:endParaRPr lang="en-US" dirty="0">
              <a:effectLst>
                <a:outerShdw blurRad="38100" dist="38100" dir="2700000" algn="tl">
                  <a:srgbClr val="000000">
                    <a:alpha val="43137"/>
                  </a:srgbClr>
                </a:outerShdw>
              </a:effectLst>
              <a:latin typeface="Calibri" panose="020F0502020204030204" pitchFamily="34" charset="0"/>
            </a:endParaRPr>
          </a:p>
        </p:txBody>
      </p:sp>
      <p:sp>
        <p:nvSpPr>
          <p:cNvPr id="3" name="Content Placeholder 2"/>
          <p:cNvSpPr>
            <a:spLocks noGrp="1"/>
          </p:cNvSpPr>
          <p:nvPr>
            <p:ph idx="1"/>
          </p:nvPr>
        </p:nvSpPr>
        <p:spPr>
          <a:xfrm>
            <a:off x="457200" y="1570037"/>
            <a:ext cx="8229600" cy="4525963"/>
          </a:xfrm>
        </p:spPr>
        <p:txBody>
          <a:bodyPr>
            <a:noAutofit/>
          </a:bodyPr>
          <a:lstStyle/>
          <a:p>
            <a:pPr marL="0" indent="0">
              <a:buNone/>
            </a:pPr>
            <a:endParaRPr lang="en-US" sz="1050" b="1" dirty="0">
              <a:latin typeface="Calibri" panose="020F0502020204030204" pitchFamily="34" charset="0"/>
            </a:endParaRPr>
          </a:p>
          <a:p>
            <a:pPr marL="290513" indent="0">
              <a:buNone/>
            </a:pPr>
            <a:endParaRPr lang="en-US" sz="1050" dirty="0">
              <a:latin typeface="Calibri" panose="020F0502020204030204" pitchFamily="34" charset="0"/>
            </a:endParaRPr>
          </a:p>
        </p:txBody>
      </p:sp>
      <p:sp>
        <p:nvSpPr>
          <p:cNvPr id="6" name="Content Placeholder 2"/>
          <p:cNvSpPr txBox="1">
            <a:spLocks/>
          </p:cNvSpPr>
          <p:nvPr/>
        </p:nvSpPr>
        <p:spPr>
          <a:xfrm>
            <a:off x="533400" y="1646237"/>
            <a:ext cx="8229600" cy="4525963"/>
          </a:xfrm>
          <a:prstGeom prst="rect">
            <a:avLst/>
          </a:prstGeom>
        </p:spPr>
        <p:txBody>
          <a:bodyPr vert="horz" lIns="91440" tIns="45720" rIns="91440" bIns="45720" rtlCol="0">
            <a:noAutofit/>
          </a:bodyPr>
          <a:lstStyle>
            <a:lvl1pPr marL="274320" indent="-274320" algn="l" defTabSz="914400" rtl="0" eaLnBrk="1" latinLnBrk="0" hangingPunct="1">
              <a:spcBef>
                <a:spcPts val="600"/>
              </a:spcBef>
              <a:buFont typeface="Arial" panose="020B0604020202020204" pitchFamily="34" charset="0"/>
              <a:buChar char="•"/>
              <a:defRPr sz="3200" kern="1200">
                <a:solidFill>
                  <a:schemeClr val="tx1"/>
                </a:solidFill>
                <a:latin typeface="+mn-lt"/>
                <a:ea typeface="+mn-ea"/>
                <a:cs typeface="+mn-cs"/>
              </a:defRPr>
            </a:lvl1pPr>
            <a:lvl2pPr marL="548640" indent="-274320" algn="l" defTabSz="914400" rtl="0" eaLnBrk="1" latinLnBrk="0" hangingPunct="1">
              <a:spcBef>
                <a:spcPts val="600"/>
              </a:spcBef>
              <a:buFont typeface="Arial" panose="020B0604020202020204" pitchFamily="34" charset="0"/>
              <a:buChar char="–"/>
              <a:defRPr sz="2800" kern="1200">
                <a:solidFill>
                  <a:schemeClr val="tx1"/>
                </a:solidFill>
                <a:latin typeface="+mn-lt"/>
                <a:ea typeface="+mn-ea"/>
                <a:cs typeface="+mn-cs"/>
              </a:defRPr>
            </a:lvl2pPr>
            <a:lvl3pPr marL="822960" indent="-274320" algn="l" defTabSz="914400" rtl="0" eaLnBrk="1" latinLnBrk="0" hangingPunct="1">
              <a:spcBef>
                <a:spcPts val="6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US" sz="2800" dirty="0">
              <a:latin typeface="Calibri" panose="020F0502020204030204" pitchFamily="34" charset="0"/>
            </a:endParaRPr>
          </a:p>
        </p:txBody>
      </p:sp>
      <p:pic>
        <p:nvPicPr>
          <p:cNvPr id="7" name="irc_mi" descr="http://glad-binary-files.s3.amazonaws.com/facebook_icon_large.png">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1371600"/>
            <a:ext cx="533400" cy="609600"/>
          </a:xfrm>
          <a:prstGeom prst="rect">
            <a:avLst/>
          </a:prstGeom>
          <a:noFill/>
          <a:ln>
            <a:noFill/>
          </a:ln>
        </p:spPr>
      </p:pic>
      <p:pic>
        <p:nvPicPr>
          <p:cNvPr id="10" name="irc_mi" descr="https://bobbywards.files.wordpress.com/2011/11/twitter-icon.png">
            <a:hlinkClick r:id="rId5"/>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4400" y="2130552"/>
            <a:ext cx="530352" cy="612648"/>
          </a:xfrm>
          <a:prstGeom prst="rect">
            <a:avLst/>
          </a:prstGeom>
          <a:noFill/>
          <a:ln>
            <a:noFill/>
          </a:ln>
        </p:spPr>
      </p:pic>
      <p:pic>
        <p:nvPicPr>
          <p:cNvPr id="12" name="irc_mi" descr="http://projects.ift.uam-csic.es/outreach/images/linkedin_icon.png">
            <a:hlinkClick r:id="rId7"/>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4400" y="2892552"/>
            <a:ext cx="530352" cy="612648"/>
          </a:xfrm>
          <a:prstGeom prst="rect">
            <a:avLst/>
          </a:prstGeom>
          <a:noFill/>
          <a:ln>
            <a:noFill/>
          </a:ln>
        </p:spPr>
      </p:pic>
      <p:pic>
        <p:nvPicPr>
          <p:cNvPr id="13" name="Picture 12" descr="C:\Users\lmutdosch\Desktop\10393952_954922964531700_8096286173879032532_n.jpg">
            <a:hlinkClick r:id="rId9"/>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14400" y="5197469"/>
            <a:ext cx="530352" cy="612648"/>
          </a:xfrm>
          <a:prstGeom prst="rect">
            <a:avLst/>
          </a:prstGeom>
          <a:noFill/>
          <a:ln>
            <a:noFill/>
          </a:ln>
        </p:spPr>
      </p:pic>
      <p:pic>
        <p:nvPicPr>
          <p:cNvPr id="14" name="Picture 13" descr="http://blog.bounceweb.com/wp-content/uploads/2010/11/RSS-Feeds-using-Joomla-1-RSS.png">
            <a:hlinkClick r:id="rId11"/>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14400" y="3654552"/>
            <a:ext cx="530352" cy="612648"/>
          </a:xfrm>
          <a:prstGeom prst="rect">
            <a:avLst/>
          </a:prstGeom>
          <a:noFill/>
          <a:ln>
            <a:noFill/>
          </a:ln>
        </p:spPr>
      </p:pic>
      <p:pic>
        <p:nvPicPr>
          <p:cNvPr id="16" name="Picture 15" descr="http://upload.wikimedia.org/wikipedia/commons/thumb/4/40/Youtube_icon.svg/256px-Youtube_icon.svg.png">
            <a:hlinkClick r:id="rId13"/>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14400" y="4492752"/>
            <a:ext cx="530352" cy="612648"/>
          </a:xfrm>
          <a:prstGeom prst="rect">
            <a:avLst/>
          </a:prstGeom>
          <a:noFill/>
          <a:ln>
            <a:noFill/>
          </a:ln>
        </p:spPr>
      </p:pic>
      <p:sp>
        <p:nvSpPr>
          <p:cNvPr id="4" name="TextBox 3"/>
          <p:cNvSpPr txBox="1"/>
          <p:nvPr/>
        </p:nvSpPr>
        <p:spPr>
          <a:xfrm>
            <a:off x="1524000" y="1371600"/>
            <a:ext cx="7239000" cy="4501232"/>
          </a:xfrm>
          <a:prstGeom prst="rect">
            <a:avLst/>
          </a:prstGeom>
          <a:noFill/>
        </p:spPr>
        <p:txBody>
          <a:bodyPr wrap="square" rtlCol="0">
            <a:spAutoFit/>
          </a:bodyPr>
          <a:lstStyle/>
          <a:p>
            <a:endParaRPr lang="en-US" sz="600" dirty="0">
              <a:latin typeface="Calibri" panose="020F0502020204030204" pitchFamily="34" charset="0"/>
            </a:endParaRPr>
          </a:p>
          <a:p>
            <a:r>
              <a:rPr lang="en-US" sz="2200" dirty="0">
                <a:latin typeface="Calibri" panose="020F0502020204030204" pitchFamily="34" charset="0"/>
              </a:rPr>
              <a:t>Like us for exclusive AIHA information, updates, and offers</a:t>
            </a:r>
          </a:p>
          <a:p>
            <a:endParaRPr lang="en-US" sz="2000" dirty="0">
              <a:latin typeface="Calibri" panose="020F0502020204030204" pitchFamily="34" charset="0"/>
            </a:endParaRPr>
          </a:p>
          <a:p>
            <a:endParaRPr lang="en-US" sz="1050" dirty="0">
              <a:latin typeface="Calibri" panose="020F0502020204030204" pitchFamily="34" charset="0"/>
            </a:endParaRPr>
          </a:p>
          <a:p>
            <a:r>
              <a:rPr lang="en-US" sz="2200" dirty="0">
                <a:latin typeface="Calibri" panose="020F0502020204030204" pitchFamily="34" charset="0"/>
              </a:rPr>
              <a:t>Follow us for important industry news and happenings</a:t>
            </a:r>
          </a:p>
          <a:p>
            <a:endParaRPr lang="en-US" sz="2000" dirty="0">
              <a:latin typeface="Calibri" panose="020F0502020204030204" pitchFamily="34" charset="0"/>
            </a:endParaRPr>
          </a:p>
          <a:p>
            <a:endParaRPr lang="en-US" sz="800" dirty="0">
              <a:latin typeface="Calibri" panose="020F0502020204030204" pitchFamily="34" charset="0"/>
            </a:endParaRPr>
          </a:p>
          <a:p>
            <a:r>
              <a:rPr lang="en-US" sz="2200" dirty="0">
                <a:latin typeface="Calibri" panose="020F0502020204030204" pitchFamily="34" charset="0"/>
              </a:rPr>
              <a:t>Join the discussion with other like-minded professionals</a:t>
            </a:r>
          </a:p>
          <a:p>
            <a:endParaRPr lang="en-US" sz="2000" dirty="0">
              <a:latin typeface="Calibri" panose="020F0502020204030204" pitchFamily="34" charset="0"/>
            </a:endParaRPr>
          </a:p>
          <a:p>
            <a:endParaRPr lang="en-US" sz="1000" dirty="0">
              <a:latin typeface="Calibri" panose="020F0502020204030204" pitchFamily="34" charset="0"/>
            </a:endParaRPr>
          </a:p>
          <a:p>
            <a:r>
              <a:rPr lang="en-US" sz="2200" dirty="0">
                <a:latin typeface="Calibri" panose="020F0502020204030204" pitchFamily="34" charset="0"/>
              </a:rPr>
              <a:t>Get the latest scoop on news and more</a:t>
            </a:r>
          </a:p>
          <a:p>
            <a:endParaRPr lang="en-US" sz="2000" dirty="0">
              <a:latin typeface="Calibri" panose="020F0502020204030204" pitchFamily="34" charset="0"/>
            </a:endParaRPr>
          </a:p>
          <a:p>
            <a:r>
              <a:rPr lang="en-US" sz="2200" dirty="0">
                <a:latin typeface="Calibri" panose="020F0502020204030204" pitchFamily="34" charset="0"/>
              </a:rPr>
              <a:t>Gain insights from thought leaders, view popular uploads, or catch an INGITE session</a:t>
            </a:r>
          </a:p>
          <a:p>
            <a:endParaRPr lang="en-US" sz="1600" dirty="0">
              <a:latin typeface="Calibri" panose="020F0502020204030204" pitchFamily="34" charset="0"/>
            </a:endParaRPr>
          </a:p>
          <a:p>
            <a:r>
              <a:rPr lang="en-US" sz="2200" dirty="0">
                <a:latin typeface="Calibri" panose="020F0502020204030204" pitchFamily="34" charset="0"/>
              </a:rPr>
              <a:t>Get more information at </a:t>
            </a:r>
            <a:r>
              <a:rPr lang="en-US" sz="2200" dirty="0">
                <a:latin typeface="Calibri" panose="020F0502020204030204" pitchFamily="34" charset="0"/>
                <a:hlinkClick r:id="rId9"/>
              </a:rPr>
              <a:t>www.aiha.org</a:t>
            </a:r>
            <a:endParaRPr lang="en-US" sz="2200" dirty="0">
              <a:latin typeface="Calibri" panose="020F0502020204030204" pitchFamily="34" charset="0"/>
            </a:endParaRPr>
          </a:p>
        </p:txBody>
      </p:sp>
    </p:spTree>
    <p:extLst>
      <p:ext uri="{BB962C8B-B14F-4D97-AF65-F5344CB8AC3E}">
        <p14:creationId xmlns:p14="http://schemas.microsoft.com/office/powerpoint/2010/main" val="42066928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870200" y="52569"/>
            <a:ext cx="3721100" cy="838200"/>
          </a:xfrm>
          <a:prstGeom prst="rect">
            <a:avLst/>
          </a:prstGeom>
        </p:spPr>
        <p:txBody>
          <a:bodyPr/>
          <a:lstStyle>
            <a:lvl1pPr algn="l" defTabSz="914400" rtl="0" eaLnBrk="1" latinLnBrk="0" hangingPunct="1">
              <a:spcBef>
                <a:spcPct val="0"/>
              </a:spcBef>
              <a:buNone/>
              <a:defRPr sz="4400" kern="1200">
                <a:solidFill>
                  <a:schemeClr val="accent1"/>
                </a:solidFill>
                <a:latin typeface="+mj-lt"/>
                <a:ea typeface="+mj-ea"/>
                <a:cs typeface="+mj-cs"/>
              </a:defRPr>
            </a:lvl1pPr>
          </a:lstStyle>
          <a:p>
            <a:endParaRPr lang="en-US" b="1" dirty="0">
              <a:solidFill>
                <a:srgbClr val="C00000"/>
              </a:solidFill>
            </a:endParaRPr>
          </a:p>
        </p:txBody>
      </p:sp>
      <p:pic>
        <p:nvPicPr>
          <p:cNvPr id="4" name="Picture 3"/>
          <p:cNvPicPr>
            <a:picLocks noChangeAspect="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981200" y="304800"/>
            <a:ext cx="5041900" cy="3331212"/>
          </a:xfrm>
          <a:prstGeom prst="rect">
            <a:avLst/>
          </a:prstGeom>
        </p:spPr>
      </p:pic>
      <p:sp>
        <p:nvSpPr>
          <p:cNvPr id="2" name="TextBox 1">
            <a:extLst>
              <a:ext uri="{FF2B5EF4-FFF2-40B4-BE49-F238E27FC236}">
                <a16:creationId xmlns:a16="http://schemas.microsoft.com/office/drawing/2014/main" id="{1D13FCDD-F938-41B7-9705-E6BA2CB4AB60}"/>
              </a:ext>
            </a:extLst>
          </p:cNvPr>
          <p:cNvSpPr txBox="1"/>
          <p:nvPr/>
        </p:nvSpPr>
        <p:spPr>
          <a:xfrm>
            <a:off x="1187450" y="3902420"/>
            <a:ext cx="7086600" cy="1938992"/>
          </a:xfrm>
          <a:prstGeom prst="rect">
            <a:avLst/>
          </a:prstGeom>
          <a:noFill/>
        </p:spPr>
        <p:txBody>
          <a:bodyPr wrap="square" rtlCol="0">
            <a:spAutoFit/>
          </a:bodyPr>
          <a:lstStyle/>
          <a:p>
            <a:pPr algn="ctr"/>
            <a:r>
              <a:rPr lang="en-US" sz="2400" b="1" dirty="0">
                <a:solidFill>
                  <a:srgbClr val="C00000"/>
                </a:solidFill>
                <a:latin typeface="Arial Rounded MT Bold" panose="020F0704030504030204" pitchFamily="34" charset="0"/>
              </a:rPr>
              <a:t>THANK YOU FOR LISTENING. FOR MORE INFORMATION, CONTACT:</a:t>
            </a:r>
            <a:br>
              <a:rPr lang="en-US" sz="2400" b="1" dirty="0">
                <a:solidFill>
                  <a:srgbClr val="C00000"/>
                </a:solidFill>
                <a:latin typeface="Arial Rounded MT Bold" panose="020F0704030504030204" pitchFamily="34" charset="0"/>
              </a:rPr>
            </a:br>
            <a:r>
              <a:rPr lang="en-US" sz="2400" b="1" dirty="0"/>
              <a:t>Larry Sloan, CEO</a:t>
            </a:r>
            <a:br>
              <a:rPr lang="en-US" sz="2400" b="1" dirty="0"/>
            </a:br>
            <a:r>
              <a:rPr lang="en-US" sz="2400" b="1" dirty="0"/>
              <a:t>Direct: (703) 846-0760</a:t>
            </a:r>
            <a:br>
              <a:rPr lang="en-US" sz="2400" b="1" dirty="0"/>
            </a:br>
            <a:r>
              <a:rPr lang="en-US" sz="2400" b="1" dirty="0">
                <a:hlinkClick r:id="rId3"/>
              </a:rPr>
              <a:t>lsloan@aiha.org</a:t>
            </a:r>
            <a:r>
              <a:rPr lang="en-US" sz="2400" b="1" dirty="0"/>
              <a:t> </a:t>
            </a:r>
          </a:p>
        </p:txBody>
      </p:sp>
    </p:spTree>
    <p:extLst>
      <p:ext uri="{BB962C8B-B14F-4D97-AF65-F5344CB8AC3E}">
        <p14:creationId xmlns:p14="http://schemas.microsoft.com/office/powerpoint/2010/main" val="4267925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81000"/>
            <a:ext cx="8229600" cy="1143000"/>
          </a:xfrm>
        </p:spPr>
        <p:txBody>
          <a:bodyPr>
            <a:noAutofit/>
          </a:bodyPr>
          <a:lstStyle/>
          <a:p>
            <a:r>
              <a:rPr lang="en-US" sz="3600" b="1" dirty="0">
                <a:latin typeface="Calibri" panose="020F0502020204030204" pitchFamily="34" charset="0"/>
              </a:rPr>
              <a:t>Local Sections Challenges</a:t>
            </a:r>
          </a:p>
        </p:txBody>
      </p:sp>
      <p:sp>
        <p:nvSpPr>
          <p:cNvPr id="3" name="Content Placeholder 2"/>
          <p:cNvSpPr>
            <a:spLocks noGrp="1"/>
          </p:cNvSpPr>
          <p:nvPr>
            <p:ph idx="1"/>
          </p:nvPr>
        </p:nvSpPr>
        <p:spPr>
          <a:xfrm>
            <a:off x="381000" y="1524000"/>
            <a:ext cx="8229600" cy="4495800"/>
          </a:xfrm>
        </p:spPr>
        <p:txBody>
          <a:bodyPr>
            <a:noAutofit/>
          </a:bodyPr>
          <a:lstStyle/>
          <a:p>
            <a:pPr marL="0" indent="0">
              <a:spcBef>
                <a:spcPts val="0"/>
              </a:spcBef>
              <a:spcAft>
                <a:spcPts val="1200"/>
              </a:spcAft>
              <a:buNone/>
            </a:pPr>
            <a:r>
              <a:rPr lang="en-US" sz="2400" b="1" dirty="0">
                <a:latin typeface="Calibri" panose="020F0502020204030204" pitchFamily="34" charset="0"/>
              </a:rPr>
              <a:t>Most common challenges National hears from Local Sections:</a:t>
            </a:r>
            <a:endParaRPr lang="en-US" sz="2400" dirty="0">
              <a:latin typeface="Calibri" panose="020F0502020204030204" pitchFamily="34" charset="0"/>
            </a:endParaRPr>
          </a:p>
          <a:p>
            <a:pPr>
              <a:spcBef>
                <a:spcPts val="0"/>
              </a:spcBef>
              <a:spcAft>
                <a:spcPts val="1200"/>
              </a:spcAft>
            </a:pPr>
            <a:r>
              <a:rPr lang="en-US" sz="2400" dirty="0">
                <a:latin typeface="Calibri" panose="020F0502020204030204" pitchFamily="34" charset="0"/>
              </a:rPr>
              <a:t>Member acquisition and retention</a:t>
            </a:r>
          </a:p>
          <a:p>
            <a:pPr>
              <a:spcBef>
                <a:spcPts val="0"/>
              </a:spcBef>
              <a:spcAft>
                <a:spcPts val="1200"/>
              </a:spcAft>
            </a:pPr>
            <a:r>
              <a:rPr lang="en-US" sz="2400" dirty="0">
                <a:latin typeface="Calibri" panose="020F0502020204030204" pitchFamily="34" charset="0"/>
              </a:rPr>
              <a:t>Members willing to serve in leadership roles (LS officers)</a:t>
            </a:r>
          </a:p>
          <a:p>
            <a:pPr>
              <a:spcBef>
                <a:spcPts val="0"/>
              </a:spcBef>
              <a:spcAft>
                <a:spcPts val="1200"/>
              </a:spcAft>
            </a:pPr>
            <a:r>
              <a:rPr lang="en-US" sz="2400" dirty="0">
                <a:latin typeface="Calibri" panose="020F0502020204030204" pitchFamily="34" charset="0"/>
              </a:rPr>
              <a:t>Having programs and/or events to offer to LS members</a:t>
            </a:r>
          </a:p>
          <a:p>
            <a:pPr>
              <a:spcBef>
                <a:spcPts val="0"/>
              </a:spcBef>
              <a:spcAft>
                <a:spcPts val="1200"/>
              </a:spcAft>
            </a:pPr>
            <a:r>
              <a:rPr lang="en-US" sz="2400" dirty="0">
                <a:latin typeface="Calibri" panose="020F0502020204030204" pitchFamily="34" charset="0"/>
              </a:rPr>
              <a:t>Communication/awareness of what National or other local sections are doing</a:t>
            </a:r>
          </a:p>
          <a:p>
            <a:pPr lvl="1">
              <a:spcBef>
                <a:spcPts val="0"/>
              </a:spcBef>
              <a:spcAft>
                <a:spcPts val="1200"/>
              </a:spcAft>
            </a:pPr>
            <a:r>
              <a:rPr lang="en-US" sz="2400" dirty="0">
                <a:latin typeface="Calibri" panose="020F0502020204030204" pitchFamily="34" charset="0"/>
              </a:rPr>
              <a:t>Monthly </a:t>
            </a:r>
            <a:r>
              <a:rPr lang="en-US" sz="2400" i="1" dirty="0">
                <a:latin typeface="Calibri" panose="020F0502020204030204" pitchFamily="34" charset="0"/>
              </a:rPr>
              <a:t>QuickTakes</a:t>
            </a:r>
            <a:r>
              <a:rPr lang="en-US" sz="2400" dirty="0">
                <a:latin typeface="Calibri" panose="020F0502020204030204" pitchFamily="34" charset="0"/>
              </a:rPr>
              <a:t> now distributed to </a:t>
            </a:r>
            <a:r>
              <a:rPr lang="en-US" sz="2400" dirty="0">
                <a:solidFill>
                  <a:srgbClr val="C00000"/>
                </a:solidFill>
                <a:latin typeface="Calibri" panose="020F0502020204030204" pitchFamily="34" charset="0"/>
              </a:rPr>
              <a:t>all LS members*</a:t>
            </a:r>
          </a:p>
          <a:p>
            <a:pPr>
              <a:spcBef>
                <a:spcPts val="0"/>
              </a:spcBef>
              <a:spcAft>
                <a:spcPts val="1200"/>
              </a:spcAft>
            </a:pPr>
            <a:r>
              <a:rPr lang="en-US" sz="2400" dirty="0">
                <a:latin typeface="Calibri" panose="020F0502020204030204" pitchFamily="34" charset="0"/>
              </a:rPr>
              <a:t>Pricing and/or resources that smaller or struggling local sections can’t afford</a:t>
            </a:r>
          </a:p>
          <a:p>
            <a:pPr marL="0" indent="0">
              <a:buNone/>
            </a:pPr>
            <a:endParaRPr lang="en-US" sz="2400" dirty="0">
              <a:latin typeface="Calibri" panose="020F0502020204030204" pitchFamily="34" charset="0"/>
            </a:endParaRPr>
          </a:p>
        </p:txBody>
      </p:sp>
      <p:sp>
        <p:nvSpPr>
          <p:cNvPr id="4" name="Rounded Rectangle 39">
            <a:extLst>
              <a:ext uri="{FF2B5EF4-FFF2-40B4-BE49-F238E27FC236}">
                <a16:creationId xmlns:a16="http://schemas.microsoft.com/office/drawing/2014/main" id="{73D4A428-3021-4409-8BC1-1515E40F4052}"/>
              </a:ext>
            </a:extLst>
          </p:cNvPr>
          <p:cNvSpPr/>
          <p:nvPr/>
        </p:nvSpPr>
        <p:spPr>
          <a:xfrm>
            <a:off x="-1979" y="0"/>
            <a:ext cx="6670254" cy="519931"/>
          </a:xfrm>
          <a:prstGeom prst="round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53300" tIns="0" rIns="84433" bIns="0" numCol="1" spcCol="1270" anchor="ctr" anchorCtr="0">
            <a:noAutofit/>
          </a:bodyPr>
          <a:lstStyle/>
          <a:p>
            <a:pPr marL="161249" indent="-161249" defTabSz="820903">
              <a:lnSpc>
                <a:spcPct val="90000"/>
              </a:lnSpc>
              <a:spcBef>
                <a:spcPct val="0"/>
              </a:spcBef>
              <a:spcAft>
                <a:spcPct val="35000"/>
              </a:spcAft>
            </a:pPr>
            <a:r>
              <a:rPr lang="en-US" sz="1662" b="1" dirty="0">
                <a:solidFill>
                  <a:sysClr val="windowText" lastClr="000000"/>
                </a:solidFill>
              </a:rPr>
              <a:t>5. Provide diverse support to local sections</a:t>
            </a:r>
          </a:p>
        </p:txBody>
      </p:sp>
      <p:sp>
        <p:nvSpPr>
          <p:cNvPr id="15" name="Rectangle 14">
            <a:extLst>
              <a:ext uri="{FF2B5EF4-FFF2-40B4-BE49-F238E27FC236}">
                <a16:creationId xmlns:a16="http://schemas.microsoft.com/office/drawing/2014/main" id="{77D2BAA1-7BC1-4ADE-9DD2-8F18D59BAFA1}"/>
              </a:ext>
            </a:extLst>
          </p:cNvPr>
          <p:cNvSpPr/>
          <p:nvPr/>
        </p:nvSpPr>
        <p:spPr>
          <a:xfrm>
            <a:off x="1066800" y="4419600"/>
            <a:ext cx="7086600" cy="457200"/>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89ABC2F-8E6A-4A73-9462-EA3E2FE24192}"/>
              </a:ext>
            </a:extLst>
          </p:cNvPr>
          <p:cNvSpPr txBox="1"/>
          <p:nvPr/>
        </p:nvSpPr>
        <p:spPr>
          <a:xfrm>
            <a:off x="5181600" y="5715000"/>
            <a:ext cx="3733800" cy="369332"/>
          </a:xfrm>
          <a:prstGeom prst="rect">
            <a:avLst/>
          </a:prstGeom>
          <a:noFill/>
        </p:spPr>
        <p:txBody>
          <a:bodyPr wrap="square" rtlCol="0">
            <a:spAutoFit/>
          </a:bodyPr>
          <a:lstStyle/>
          <a:p>
            <a:r>
              <a:rPr lang="en-US" dirty="0">
                <a:solidFill>
                  <a:srgbClr val="FF0000"/>
                </a:solidFill>
              </a:rPr>
              <a:t>* Assuming we have your Roster!</a:t>
            </a:r>
          </a:p>
        </p:txBody>
      </p:sp>
    </p:spTree>
    <p:extLst>
      <p:ext uri="{BB962C8B-B14F-4D97-AF65-F5344CB8AC3E}">
        <p14:creationId xmlns:p14="http://schemas.microsoft.com/office/powerpoint/2010/main" val="35174863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23793"/>
            <a:ext cx="8229600" cy="1143000"/>
          </a:xfrm>
        </p:spPr>
        <p:txBody>
          <a:bodyPr>
            <a:normAutofit/>
          </a:bodyPr>
          <a:lstStyle/>
          <a:p>
            <a:r>
              <a:rPr lang="en-US" sz="3600" b="1" dirty="0">
                <a:latin typeface="Calibri" panose="020F0502020204030204" pitchFamily="34" charset="0"/>
              </a:rPr>
              <a:t>Premier Partners Program</a:t>
            </a:r>
          </a:p>
        </p:txBody>
      </p:sp>
      <p:sp>
        <p:nvSpPr>
          <p:cNvPr id="4" name="TextBox 7"/>
          <p:cNvSpPr txBox="1"/>
          <p:nvPr/>
        </p:nvSpPr>
        <p:spPr>
          <a:xfrm>
            <a:off x="495300" y="1545134"/>
            <a:ext cx="8153400" cy="455509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latin typeface="Calibri" panose="020F0502020204030204" pitchFamily="34" charset="0"/>
              </a:rPr>
              <a:t>Customized membership and/or ala-a-carte options of value-based services/benefits tailored to meet the specific needs of a local section:</a:t>
            </a:r>
          </a:p>
          <a:p>
            <a:r>
              <a:rPr lang="en-US" sz="2400" dirty="0"/>
              <a:t> </a:t>
            </a:r>
          </a:p>
          <a:p>
            <a:pPr marL="800100" lvl="1" indent="-342900">
              <a:buFont typeface="Arial" panose="020B0604020202020204" pitchFamily="34" charset="0"/>
              <a:buChar char="•"/>
            </a:pPr>
            <a:r>
              <a:rPr lang="en-US" sz="2400" dirty="0">
                <a:latin typeface="Calibri" panose="020F0502020204030204" pitchFamily="34" charset="0"/>
              </a:rPr>
              <a:t>Incentives to attract new leaders/officers of local sections</a:t>
            </a:r>
            <a:br>
              <a:rPr lang="en-US" sz="2400" dirty="0">
                <a:latin typeface="Calibri" panose="020F0502020204030204" pitchFamily="34" charset="0"/>
              </a:rPr>
            </a:br>
            <a:endParaRPr lang="en-US" sz="1000" dirty="0">
              <a:latin typeface="Calibri" panose="020F0502020204030204" pitchFamily="34" charset="0"/>
            </a:endParaRPr>
          </a:p>
          <a:p>
            <a:pPr marL="800100" lvl="1" indent="-342900">
              <a:buFont typeface="Arial" panose="020B0604020202020204" pitchFamily="34" charset="0"/>
              <a:buChar char="•"/>
            </a:pPr>
            <a:r>
              <a:rPr lang="en-US" sz="2400" dirty="0">
                <a:latin typeface="Calibri" panose="020F0502020204030204" pitchFamily="34" charset="0"/>
              </a:rPr>
              <a:t>Affordable educational content and professional development opportunities</a:t>
            </a:r>
            <a:br>
              <a:rPr lang="en-US" sz="2400" dirty="0">
                <a:latin typeface="Calibri" panose="020F0502020204030204" pitchFamily="34" charset="0"/>
              </a:rPr>
            </a:br>
            <a:endParaRPr lang="en-US" sz="1000" dirty="0">
              <a:latin typeface="Calibri" panose="020F0502020204030204" pitchFamily="34" charset="0"/>
            </a:endParaRPr>
          </a:p>
          <a:p>
            <a:pPr marL="800100" lvl="1" indent="-342900">
              <a:buFont typeface="Arial" panose="020B0604020202020204" pitchFamily="34" charset="0"/>
              <a:buChar char="•"/>
            </a:pPr>
            <a:r>
              <a:rPr lang="en-US" sz="2400" dirty="0">
                <a:latin typeface="Calibri" panose="020F0502020204030204" pitchFamily="34" charset="0"/>
              </a:rPr>
              <a:t>Branded recruitment, retention and outreach resources for local section membership</a:t>
            </a:r>
            <a:br>
              <a:rPr lang="en-US" sz="2400" dirty="0">
                <a:latin typeface="Calibri" panose="020F0502020204030204" pitchFamily="34" charset="0"/>
              </a:rPr>
            </a:br>
            <a:endParaRPr lang="en-US" sz="1000" dirty="0">
              <a:latin typeface="Calibri" panose="020F0502020204030204" pitchFamily="34" charset="0"/>
            </a:endParaRPr>
          </a:p>
          <a:p>
            <a:pPr marL="800100" lvl="1" indent="-342900">
              <a:buFont typeface="Arial" panose="020B0604020202020204" pitchFamily="34" charset="0"/>
              <a:buChar char="•"/>
            </a:pPr>
            <a:r>
              <a:rPr lang="en-US" sz="2400" dirty="0">
                <a:latin typeface="Calibri" panose="020F0502020204030204" pitchFamily="34" charset="0"/>
              </a:rPr>
              <a:t>Exclusive cost-savings</a:t>
            </a:r>
          </a:p>
          <a:p>
            <a:pPr marL="342900" indent="-342900">
              <a:buFont typeface="Arial" panose="020B0604020202020204" pitchFamily="34" charset="0"/>
              <a:buChar char="•"/>
            </a:pPr>
            <a:endParaRPr lang="en-US" sz="2000" dirty="0">
              <a:solidFill>
                <a:schemeClr val="tx2"/>
              </a:solidFill>
            </a:endParaRPr>
          </a:p>
        </p:txBody>
      </p:sp>
      <p:sp>
        <p:nvSpPr>
          <p:cNvPr id="6" name="Rounded Rectangle 39">
            <a:extLst>
              <a:ext uri="{FF2B5EF4-FFF2-40B4-BE49-F238E27FC236}">
                <a16:creationId xmlns:a16="http://schemas.microsoft.com/office/drawing/2014/main" id="{D7DFECD8-D114-4ED9-856E-CE1EB3072B3B}"/>
              </a:ext>
            </a:extLst>
          </p:cNvPr>
          <p:cNvSpPr/>
          <p:nvPr/>
        </p:nvSpPr>
        <p:spPr>
          <a:xfrm>
            <a:off x="-1979" y="0"/>
            <a:ext cx="6670254" cy="519931"/>
          </a:xfrm>
          <a:prstGeom prst="round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53300" tIns="0" rIns="84433" bIns="0" numCol="1" spcCol="1270" anchor="ctr" anchorCtr="0">
            <a:noAutofit/>
          </a:bodyPr>
          <a:lstStyle/>
          <a:p>
            <a:pPr marL="161249" indent="-161249" defTabSz="820903">
              <a:lnSpc>
                <a:spcPct val="90000"/>
              </a:lnSpc>
              <a:spcBef>
                <a:spcPct val="0"/>
              </a:spcBef>
              <a:spcAft>
                <a:spcPct val="35000"/>
              </a:spcAft>
            </a:pPr>
            <a:r>
              <a:rPr lang="en-US" sz="1662" b="1" dirty="0">
                <a:solidFill>
                  <a:sysClr val="windowText" lastClr="000000"/>
                </a:solidFill>
              </a:rPr>
              <a:t>5. Provide diverse support to local sections</a:t>
            </a:r>
          </a:p>
        </p:txBody>
      </p:sp>
      <p:pic>
        <p:nvPicPr>
          <p:cNvPr id="7" name="Picture 6">
            <a:extLst>
              <a:ext uri="{FF2B5EF4-FFF2-40B4-BE49-F238E27FC236}">
                <a16:creationId xmlns:a16="http://schemas.microsoft.com/office/drawing/2014/main" id="{7E5C9280-685C-44CC-A2E8-005D41E351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400" y="0"/>
            <a:ext cx="1752600" cy="1547275"/>
          </a:xfrm>
          <a:prstGeom prst="rect">
            <a:avLst/>
          </a:prstGeom>
        </p:spPr>
      </p:pic>
    </p:spTree>
    <p:extLst>
      <p:ext uri="{BB962C8B-B14F-4D97-AF65-F5344CB8AC3E}">
        <p14:creationId xmlns:p14="http://schemas.microsoft.com/office/powerpoint/2010/main" val="17714764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23793"/>
            <a:ext cx="8229600" cy="1143000"/>
          </a:xfrm>
        </p:spPr>
        <p:txBody>
          <a:bodyPr>
            <a:normAutofit/>
          </a:bodyPr>
          <a:lstStyle/>
          <a:p>
            <a:r>
              <a:rPr lang="en-US" sz="3600" b="1" dirty="0">
                <a:latin typeface="Calibri" panose="020F0502020204030204" pitchFamily="34" charset="0"/>
              </a:rPr>
              <a:t>Ala-a-Carte</a:t>
            </a:r>
          </a:p>
        </p:txBody>
      </p:sp>
      <p:sp>
        <p:nvSpPr>
          <p:cNvPr id="4" name="TextBox 7"/>
          <p:cNvSpPr txBox="1"/>
          <p:nvPr/>
        </p:nvSpPr>
        <p:spPr>
          <a:xfrm>
            <a:off x="495300" y="1545134"/>
            <a:ext cx="8153400"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dirty="0">
              <a:latin typeface="Calibri" panose="020F0502020204030204" pitchFamily="34" charset="0"/>
            </a:endParaRPr>
          </a:p>
          <a:p>
            <a:endParaRPr lang="en-US" sz="2000" dirty="0">
              <a:latin typeface="Calibri" panose="020F0502020204030204" pitchFamily="34" charset="0"/>
            </a:endParaRPr>
          </a:p>
          <a:p>
            <a:endParaRPr lang="en-US" sz="2000" dirty="0">
              <a:latin typeface="Calibri" panose="020F0502020204030204" pitchFamily="34" charset="0"/>
            </a:endParaRPr>
          </a:p>
        </p:txBody>
      </p:sp>
      <p:sp>
        <p:nvSpPr>
          <p:cNvPr id="6" name="Rounded Rectangle 39">
            <a:extLst>
              <a:ext uri="{FF2B5EF4-FFF2-40B4-BE49-F238E27FC236}">
                <a16:creationId xmlns:a16="http://schemas.microsoft.com/office/drawing/2014/main" id="{D7DFECD8-D114-4ED9-856E-CE1EB3072B3B}"/>
              </a:ext>
            </a:extLst>
          </p:cNvPr>
          <p:cNvSpPr/>
          <p:nvPr/>
        </p:nvSpPr>
        <p:spPr>
          <a:xfrm>
            <a:off x="-1979" y="0"/>
            <a:ext cx="6670254" cy="519931"/>
          </a:xfrm>
          <a:prstGeom prst="round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53300" tIns="0" rIns="84433" bIns="0" numCol="1" spcCol="1270" anchor="ctr" anchorCtr="0">
            <a:noAutofit/>
          </a:bodyPr>
          <a:lstStyle/>
          <a:p>
            <a:pPr marL="161249" indent="-161249" defTabSz="820903">
              <a:lnSpc>
                <a:spcPct val="90000"/>
              </a:lnSpc>
              <a:spcBef>
                <a:spcPct val="0"/>
              </a:spcBef>
              <a:spcAft>
                <a:spcPct val="35000"/>
              </a:spcAft>
            </a:pPr>
            <a:r>
              <a:rPr lang="en-US" sz="1662" b="1" dirty="0">
                <a:solidFill>
                  <a:sysClr val="windowText" lastClr="000000"/>
                </a:solidFill>
              </a:rPr>
              <a:t>5. Provide diverse support to local sections</a:t>
            </a:r>
          </a:p>
        </p:txBody>
      </p:sp>
      <p:sp>
        <p:nvSpPr>
          <p:cNvPr id="10" name="Rectangle 3">
            <a:extLst>
              <a:ext uri="{FF2B5EF4-FFF2-40B4-BE49-F238E27FC236}">
                <a16:creationId xmlns:a16="http://schemas.microsoft.com/office/drawing/2014/main" id="{EB3B2917-4F48-420C-BE08-81E1D4980485}"/>
              </a:ext>
            </a:extLst>
          </p:cNvPr>
          <p:cNvSpPr>
            <a:spLocks noChangeArrowheads="1"/>
          </p:cNvSpPr>
          <p:nvPr/>
        </p:nvSpPr>
        <p:spPr bwMode="auto">
          <a:xfrm>
            <a:off x="609600" y="2895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4">
            <a:extLst>
              <a:ext uri="{FF2B5EF4-FFF2-40B4-BE49-F238E27FC236}">
                <a16:creationId xmlns:a16="http://schemas.microsoft.com/office/drawing/2014/main" id="{6148A669-20AE-4055-9482-5FE16B09E1D2}"/>
              </a:ext>
            </a:extLst>
          </p:cNvPr>
          <p:cNvSpPr>
            <a:spLocks noChangeArrowheads="1"/>
          </p:cNvSpPr>
          <p:nvPr/>
        </p:nvSpPr>
        <p:spPr bwMode="auto">
          <a:xfrm>
            <a:off x="531137" y="2800139"/>
            <a:ext cx="131701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15" name="Table 14">
            <a:extLst>
              <a:ext uri="{FF2B5EF4-FFF2-40B4-BE49-F238E27FC236}">
                <a16:creationId xmlns:a16="http://schemas.microsoft.com/office/drawing/2014/main" id="{A7731ADF-7C65-449F-87EC-A5AA0E2AE675}"/>
              </a:ext>
            </a:extLst>
          </p:cNvPr>
          <p:cNvGraphicFramePr>
            <a:graphicFrameLocks noGrp="1"/>
          </p:cNvGraphicFramePr>
          <p:nvPr>
            <p:extLst>
              <p:ext uri="{D42A27DB-BD31-4B8C-83A1-F6EECF244321}">
                <p14:modId xmlns:p14="http://schemas.microsoft.com/office/powerpoint/2010/main" val="2762173148"/>
              </p:ext>
            </p:extLst>
          </p:nvPr>
        </p:nvGraphicFramePr>
        <p:xfrm>
          <a:off x="304801" y="1449532"/>
          <a:ext cx="8534399" cy="4675357"/>
        </p:xfrm>
        <a:graphic>
          <a:graphicData uri="http://schemas.openxmlformats.org/drawingml/2006/table">
            <a:tbl>
              <a:tblPr firstRow="1" firstCol="1" bandRow="1">
                <a:tableStyleId>{C083E6E3-FA7D-4D7B-A595-EF9225AFEA82}</a:tableStyleId>
              </a:tblPr>
              <a:tblGrid>
                <a:gridCol w="8534399">
                  <a:extLst>
                    <a:ext uri="{9D8B030D-6E8A-4147-A177-3AD203B41FA5}">
                      <a16:colId xmlns:a16="http://schemas.microsoft.com/office/drawing/2014/main" val="3035476112"/>
                    </a:ext>
                  </a:extLst>
                </a:gridCol>
              </a:tblGrid>
              <a:tr h="457200">
                <a:tc>
                  <a:txBody>
                    <a:bodyPr/>
                    <a:lstStyle/>
                    <a:p>
                      <a:pPr marL="0" marR="0">
                        <a:lnSpc>
                          <a:spcPct val="115000"/>
                        </a:lnSpc>
                        <a:spcBef>
                          <a:spcPts val="0"/>
                        </a:spcBef>
                        <a:spcAft>
                          <a:spcPts val="0"/>
                        </a:spcAft>
                      </a:pPr>
                      <a:endParaRPr lang="en-US" sz="400" b="0" dirty="0">
                        <a:effectLst/>
                        <a:latin typeface="Calibri" panose="020F0502020204030204" pitchFamily="34" charset="0"/>
                      </a:endParaRPr>
                    </a:p>
                    <a:p>
                      <a:pPr marL="0" marR="0">
                        <a:lnSpc>
                          <a:spcPct val="115000"/>
                        </a:lnSpc>
                        <a:spcBef>
                          <a:spcPts val="0"/>
                        </a:spcBef>
                        <a:spcAft>
                          <a:spcPts val="0"/>
                        </a:spcAft>
                      </a:pPr>
                      <a:r>
                        <a:rPr lang="en-US" sz="1800" b="0" dirty="0">
                          <a:effectLst/>
                          <a:latin typeface="Calibri" panose="020F0502020204030204" pitchFamily="34" charset="0"/>
                        </a:rPr>
                        <a:t>10% off Professional Membership (new member only)—valued at $215 per</a:t>
                      </a:r>
                    </a:p>
                    <a:p>
                      <a:pPr marL="0" marR="0">
                        <a:lnSpc>
                          <a:spcPct val="115000"/>
                        </a:lnSpc>
                        <a:spcBef>
                          <a:spcPts val="0"/>
                        </a:spcBef>
                        <a:spcAft>
                          <a:spcPts val="0"/>
                        </a:spcAft>
                      </a:pPr>
                      <a:endParaRPr lang="en-US" sz="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49604026"/>
                  </a:ext>
                </a:extLst>
              </a:tr>
              <a:tr h="428815">
                <a:tc>
                  <a:txBody>
                    <a:bodyPr/>
                    <a:lstStyle/>
                    <a:p>
                      <a:pPr marL="0" marR="0">
                        <a:lnSpc>
                          <a:spcPct val="115000"/>
                        </a:lnSpc>
                        <a:spcBef>
                          <a:spcPts val="0"/>
                        </a:spcBef>
                        <a:spcAft>
                          <a:spcPts val="0"/>
                        </a:spcAft>
                      </a:pPr>
                      <a:endParaRPr lang="en-US" sz="400" b="0" dirty="0">
                        <a:effectLst/>
                        <a:latin typeface="Calibri" panose="020F0502020204030204" pitchFamily="34" charset="0"/>
                      </a:endParaRPr>
                    </a:p>
                    <a:p>
                      <a:pPr marL="0" marR="0">
                        <a:lnSpc>
                          <a:spcPct val="115000"/>
                        </a:lnSpc>
                        <a:spcBef>
                          <a:spcPts val="0"/>
                        </a:spcBef>
                        <a:spcAft>
                          <a:spcPts val="0"/>
                        </a:spcAft>
                      </a:pPr>
                      <a:r>
                        <a:rPr lang="en-US" sz="1800" b="0" dirty="0">
                          <a:effectLst/>
                          <a:latin typeface="Calibri" panose="020F0502020204030204" pitchFamily="34" charset="0"/>
                        </a:rPr>
                        <a:t>10% off Young Professional Membership (new member only)—valued at $107 per</a:t>
                      </a:r>
                    </a:p>
                    <a:p>
                      <a:pPr marL="0" marR="0">
                        <a:lnSpc>
                          <a:spcPct val="115000"/>
                        </a:lnSpc>
                        <a:spcBef>
                          <a:spcPts val="0"/>
                        </a:spcBef>
                        <a:spcAft>
                          <a:spcPts val="0"/>
                        </a:spcAft>
                      </a:pPr>
                      <a:endParaRPr lang="en-US" sz="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66448445"/>
                  </a:ext>
                </a:extLst>
              </a:tr>
              <a:tr h="476630">
                <a:tc>
                  <a:txBody>
                    <a:bodyPr/>
                    <a:lstStyle/>
                    <a:p>
                      <a:pPr marL="0" marR="0">
                        <a:lnSpc>
                          <a:spcPct val="115000"/>
                        </a:lnSpc>
                        <a:spcBef>
                          <a:spcPts val="0"/>
                        </a:spcBef>
                        <a:spcAft>
                          <a:spcPts val="0"/>
                        </a:spcAft>
                      </a:pPr>
                      <a:endParaRPr lang="en-US" sz="400" b="0" dirty="0">
                        <a:effectLst/>
                        <a:latin typeface="Calibri" panose="020F0502020204030204" pitchFamily="34" charset="0"/>
                      </a:endParaRPr>
                    </a:p>
                    <a:p>
                      <a:pPr marL="0" marR="0">
                        <a:lnSpc>
                          <a:spcPct val="115000"/>
                        </a:lnSpc>
                        <a:spcBef>
                          <a:spcPts val="0"/>
                        </a:spcBef>
                        <a:spcAft>
                          <a:spcPts val="0"/>
                        </a:spcAft>
                      </a:pPr>
                      <a:r>
                        <a:rPr lang="en-US" sz="1800" b="0" dirty="0">
                          <a:effectLst/>
                          <a:latin typeface="Calibri" panose="020F0502020204030204" pitchFamily="34" charset="0"/>
                        </a:rPr>
                        <a:t>Complimentary Student Membership (new member only)—valued at $31 per</a:t>
                      </a:r>
                    </a:p>
                    <a:p>
                      <a:pPr marL="0" marR="0">
                        <a:lnSpc>
                          <a:spcPct val="115000"/>
                        </a:lnSpc>
                        <a:spcBef>
                          <a:spcPts val="0"/>
                        </a:spcBef>
                        <a:spcAft>
                          <a:spcPts val="0"/>
                        </a:spcAft>
                      </a:pPr>
                      <a:endParaRPr lang="en-US" sz="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61354417"/>
                  </a:ext>
                </a:extLst>
              </a:tr>
              <a:tr h="39664">
                <a:tc>
                  <a:txBody>
                    <a:bodyPr/>
                    <a:lstStyle/>
                    <a:p>
                      <a:pPr marL="0" marR="0">
                        <a:lnSpc>
                          <a:spcPct val="115000"/>
                        </a:lnSpc>
                        <a:spcBef>
                          <a:spcPts val="0"/>
                        </a:spcBef>
                        <a:spcAft>
                          <a:spcPts val="0"/>
                        </a:spcAft>
                      </a:pPr>
                      <a:endParaRPr lang="en-US" sz="400" b="0" dirty="0">
                        <a:effectLst/>
                        <a:latin typeface="Calibri" panose="020F0502020204030204" pitchFamily="34" charset="0"/>
                      </a:endParaRPr>
                    </a:p>
                    <a:p>
                      <a:pPr marL="0" marR="0">
                        <a:lnSpc>
                          <a:spcPct val="115000"/>
                        </a:lnSpc>
                        <a:spcBef>
                          <a:spcPts val="0"/>
                        </a:spcBef>
                        <a:spcAft>
                          <a:spcPts val="0"/>
                        </a:spcAft>
                      </a:pPr>
                      <a:r>
                        <a:rPr lang="en-US" sz="1800" b="0" dirty="0">
                          <a:effectLst/>
                          <a:latin typeface="Calibri" panose="020F0502020204030204" pitchFamily="34" charset="0"/>
                        </a:rPr>
                        <a:t>25% off Virtual Local Section Subscription—valued at $750</a:t>
                      </a:r>
                    </a:p>
                    <a:p>
                      <a:pPr marL="0" marR="0">
                        <a:lnSpc>
                          <a:spcPct val="115000"/>
                        </a:lnSpc>
                        <a:spcBef>
                          <a:spcPts val="0"/>
                        </a:spcBef>
                        <a:spcAft>
                          <a:spcPts val="0"/>
                        </a:spcAft>
                      </a:pPr>
                      <a:endParaRPr lang="en-US" sz="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053519"/>
                  </a:ext>
                </a:extLst>
              </a:tr>
              <a:tr h="266744">
                <a:tc>
                  <a:txBody>
                    <a:bodyPr/>
                    <a:lstStyle/>
                    <a:p>
                      <a:pPr marL="0" marR="0">
                        <a:lnSpc>
                          <a:spcPct val="115000"/>
                        </a:lnSpc>
                        <a:spcBef>
                          <a:spcPts val="0"/>
                        </a:spcBef>
                        <a:spcAft>
                          <a:spcPts val="0"/>
                        </a:spcAft>
                      </a:pPr>
                      <a:endParaRPr lang="en-US" sz="400" b="0" dirty="0">
                        <a:effectLst/>
                        <a:latin typeface="Calibri" panose="020F0502020204030204" pitchFamily="34" charset="0"/>
                      </a:endParaRPr>
                    </a:p>
                    <a:p>
                      <a:pPr marL="0" marR="0">
                        <a:lnSpc>
                          <a:spcPct val="115000"/>
                        </a:lnSpc>
                        <a:spcBef>
                          <a:spcPts val="0"/>
                        </a:spcBef>
                        <a:spcAft>
                          <a:spcPts val="0"/>
                        </a:spcAft>
                      </a:pPr>
                      <a:r>
                        <a:rPr lang="en-US" sz="1800" b="0" dirty="0">
                          <a:effectLst/>
                          <a:latin typeface="Calibri" panose="020F0502020204030204" pitchFamily="34" charset="0"/>
                        </a:rPr>
                        <a:t>10% off AIHA Archived Webinars—valued at $149–$295</a:t>
                      </a:r>
                    </a:p>
                    <a:p>
                      <a:pPr marL="0" marR="0">
                        <a:lnSpc>
                          <a:spcPct val="115000"/>
                        </a:lnSpc>
                        <a:spcBef>
                          <a:spcPts val="0"/>
                        </a:spcBef>
                        <a:spcAft>
                          <a:spcPts val="0"/>
                        </a:spcAft>
                      </a:pPr>
                      <a:endParaRPr lang="en-US" sz="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32001583"/>
                  </a:ext>
                </a:extLst>
              </a:tr>
              <a:tr h="266744">
                <a:tc>
                  <a:txBody>
                    <a:bodyPr/>
                    <a:lstStyle/>
                    <a:p>
                      <a:pPr marL="0" marR="0">
                        <a:lnSpc>
                          <a:spcPct val="115000"/>
                        </a:lnSpc>
                        <a:spcBef>
                          <a:spcPts val="0"/>
                        </a:spcBef>
                        <a:spcAft>
                          <a:spcPts val="0"/>
                        </a:spcAft>
                      </a:pPr>
                      <a:endParaRPr lang="en-US" sz="400" b="0" dirty="0">
                        <a:effectLst/>
                        <a:latin typeface="Calibri" panose="020F0502020204030204" pitchFamily="34" charset="0"/>
                      </a:endParaRPr>
                    </a:p>
                    <a:p>
                      <a:pPr marL="0" marR="0">
                        <a:lnSpc>
                          <a:spcPct val="115000"/>
                        </a:lnSpc>
                        <a:spcBef>
                          <a:spcPts val="0"/>
                        </a:spcBef>
                        <a:spcAft>
                          <a:spcPts val="0"/>
                        </a:spcAft>
                      </a:pPr>
                      <a:r>
                        <a:rPr lang="en-US" sz="1800" b="0" dirty="0">
                          <a:effectLst/>
                          <a:latin typeface="Calibri" panose="020F0502020204030204" pitchFamily="34" charset="0"/>
                        </a:rPr>
                        <a:t>Complimentary Synergist Webinar Series—valued at $800</a:t>
                      </a:r>
                    </a:p>
                    <a:p>
                      <a:pPr marL="0" marR="0">
                        <a:lnSpc>
                          <a:spcPct val="115000"/>
                        </a:lnSpc>
                        <a:spcBef>
                          <a:spcPts val="0"/>
                        </a:spcBef>
                        <a:spcAft>
                          <a:spcPts val="0"/>
                        </a:spcAft>
                      </a:pPr>
                      <a:endParaRPr lang="en-US" sz="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13478443"/>
                  </a:ext>
                </a:extLst>
              </a:tr>
              <a:tr h="266744">
                <a:tc>
                  <a:txBody>
                    <a:bodyPr/>
                    <a:lstStyle/>
                    <a:p>
                      <a:pPr marL="0" marR="0">
                        <a:lnSpc>
                          <a:spcPct val="115000"/>
                        </a:lnSpc>
                        <a:spcBef>
                          <a:spcPts val="0"/>
                        </a:spcBef>
                        <a:spcAft>
                          <a:spcPts val="0"/>
                        </a:spcAft>
                      </a:pPr>
                      <a:endParaRPr lang="en-US" sz="400" b="0" dirty="0">
                        <a:effectLst/>
                        <a:latin typeface="Calibri" panose="020F0502020204030204" pitchFamily="34" charset="0"/>
                      </a:endParaRPr>
                    </a:p>
                    <a:p>
                      <a:pPr marL="0" marR="0">
                        <a:lnSpc>
                          <a:spcPct val="115000"/>
                        </a:lnSpc>
                        <a:spcBef>
                          <a:spcPts val="0"/>
                        </a:spcBef>
                        <a:spcAft>
                          <a:spcPts val="0"/>
                        </a:spcAft>
                      </a:pPr>
                      <a:r>
                        <a:rPr lang="en-US" sz="1800" b="0" dirty="0">
                          <a:effectLst/>
                          <a:latin typeface="Calibri" panose="020F0502020204030204" pitchFamily="34" charset="0"/>
                        </a:rPr>
                        <a:t>15% off “IAMIH” Branded Banner Stand Signage—valued at $300</a:t>
                      </a:r>
                    </a:p>
                    <a:p>
                      <a:pPr marL="0" marR="0">
                        <a:lnSpc>
                          <a:spcPct val="115000"/>
                        </a:lnSpc>
                        <a:spcBef>
                          <a:spcPts val="0"/>
                        </a:spcBef>
                        <a:spcAft>
                          <a:spcPts val="0"/>
                        </a:spcAft>
                      </a:pPr>
                      <a:endParaRPr lang="en-US" sz="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23464521"/>
                  </a:ext>
                </a:extLst>
              </a:tr>
              <a:tr h="266744">
                <a:tc>
                  <a:txBody>
                    <a:bodyPr/>
                    <a:lstStyle/>
                    <a:p>
                      <a:pPr marL="0" marR="0">
                        <a:lnSpc>
                          <a:spcPct val="115000"/>
                        </a:lnSpc>
                        <a:spcBef>
                          <a:spcPts val="0"/>
                        </a:spcBef>
                        <a:spcAft>
                          <a:spcPts val="0"/>
                        </a:spcAft>
                      </a:pPr>
                      <a:endParaRPr lang="en-US" sz="400" b="0" dirty="0">
                        <a:effectLst/>
                        <a:latin typeface="Calibri" panose="020F0502020204030204" pitchFamily="34" charset="0"/>
                      </a:endParaRPr>
                    </a:p>
                    <a:p>
                      <a:pPr marL="0" marR="0">
                        <a:lnSpc>
                          <a:spcPct val="115000"/>
                        </a:lnSpc>
                        <a:spcBef>
                          <a:spcPts val="0"/>
                        </a:spcBef>
                        <a:spcAft>
                          <a:spcPts val="0"/>
                        </a:spcAft>
                      </a:pPr>
                      <a:r>
                        <a:rPr lang="en-US" sz="1800" b="0" dirty="0">
                          <a:effectLst/>
                          <a:latin typeface="Calibri" panose="020F0502020204030204" pitchFamily="34" charset="0"/>
                        </a:rPr>
                        <a:t>10% off “IAMIH” Branded Tablecloth—valued at $200</a:t>
                      </a:r>
                    </a:p>
                    <a:p>
                      <a:pPr marL="0" marR="0">
                        <a:lnSpc>
                          <a:spcPct val="115000"/>
                        </a:lnSpc>
                        <a:spcBef>
                          <a:spcPts val="0"/>
                        </a:spcBef>
                        <a:spcAft>
                          <a:spcPts val="0"/>
                        </a:spcAft>
                      </a:pPr>
                      <a:endParaRPr lang="en-US" sz="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28976671"/>
                  </a:ext>
                </a:extLst>
              </a:tr>
              <a:tr h="266744">
                <a:tc>
                  <a:txBody>
                    <a:bodyPr/>
                    <a:lstStyle/>
                    <a:p>
                      <a:pPr marL="0" marR="0">
                        <a:lnSpc>
                          <a:spcPct val="115000"/>
                        </a:lnSpc>
                        <a:spcBef>
                          <a:spcPts val="0"/>
                        </a:spcBef>
                        <a:spcAft>
                          <a:spcPts val="0"/>
                        </a:spcAft>
                      </a:pPr>
                      <a:endParaRPr lang="en-US" sz="400" b="0" dirty="0">
                        <a:effectLst/>
                        <a:latin typeface="Calibri" panose="020F0502020204030204" pitchFamily="34" charset="0"/>
                      </a:endParaRPr>
                    </a:p>
                    <a:p>
                      <a:pPr marL="0" marR="0">
                        <a:lnSpc>
                          <a:spcPct val="115000"/>
                        </a:lnSpc>
                        <a:spcBef>
                          <a:spcPts val="0"/>
                        </a:spcBef>
                        <a:spcAft>
                          <a:spcPts val="0"/>
                        </a:spcAft>
                      </a:pPr>
                      <a:r>
                        <a:rPr lang="en-US" sz="1800" b="0" dirty="0">
                          <a:effectLst/>
                          <a:latin typeface="Calibri" panose="020F0502020204030204" pitchFamily="34" charset="0"/>
                        </a:rPr>
                        <a:t>10% off one </a:t>
                      </a:r>
                      <a:r>
                        <a:rPr lang="en-US" sz="1800" b="0" dirty="0" err="1">
                          <a:effectLst/>
                          <a:latin typeface="Calibri" panose="020F0502020204030204" pitchFamily="34" charset="0"/>
                        </a:rPr>
                        <a:t>MarketPlace</a:t>
                      </a:r>
                      <a:r>
                        <a:rPr lang="en-US" sz="1800" b="0" dirty="0">
                          <a:effectLst/>
                          <a:latin typeface="Calibri" panose="020F0502020204030204" pitchFamily="34" charset="0"/>
                        </a:rPr>
                        <a:t> Publication Order</a:t>
                      </a:r>
                    </a:p>
                    <a:p>
                      <a:pPr marL="0" marR="0">
                        <a:lnSpc>
                          <a:spcPct val="115000"/>
                        </a:lnSpc>
                        <a:spcBef>
                          <a:spcPts val="0"/>
                        </a:spcBef>
                        <a:spcAft>
                          <a:spcPts val="0"/>
                        </a:spcAft>
                      </a:pPr>
                      <a:endParaRPr lang="en-US" sz="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15760222"/>
                  </a:ext>
                </a:extLst>
              </a:tr>
              <a:tr h="551795">
                <a:tc>
                  <a:txBody>
                    <a:bodyPr/>
                    <a:lstStyle/>
                    <a:p>
                      <a:pPr marL="0" marR="0">
                        <a:lnSpc>
                          <a:spcPct val="115000"/>
                        </a:lnSpc>
                        <a:spcBef>
                          <a:spcPts val="0"/>
                        </a:spcBef>
                        <a:spcAft>
                          <a:spcPts val="0"/>
                        </a:spcAft>
                      </a:pPr>
                      <a:endParaRPr lang="en-US" sz="400" b="0" dirty="0">
                        <a:effectLst/>
                        <a:latin typeface="Calibri" panose="020F0502020204030204" pitchFamily="34" charset="0"/>
                      </a:endParaRPr>
                    </a:p>
                    <a:p>
                      <a:pPr marL="0" marR="0">
                        <a:lnSpc>
                          <a:spcPct val="115000"/>
                        </a:lnSpc>
                        <a:spcBef>
                          <a:spcPts val="0"/>
                        </a:spcBef>
                        <a:spcAft>
                          <a:spcPts val="0"/>
                        </a:spcAft>
                      </a:pPr>
                      <a:r>
                        <a:rPr lang="en-US" sz="1800" b="0" dirty="0">
                          <a:effectLst/>
                          <a:latin typeface="Calibri" panose="020F0502020204030204" pitchFamily="34" charset="0"/>
                        </a:rPr>
                        <a:t>Complimentary Membership/Recruitment/Outreach Resources—valued at $500</a:t>
                      </a:r>
                    </a:p>
                  </a:txBody>
                  <a:tcPr marL="68580" marR="68580" marT="0" marB="0"/>
                </a:tc>
                <a:extLst>
                  <a:ext uri="{0D108BD9-81ED-4DB2-BD59-A6C34878D82A}">
                    <a16:rowId xmlns:a16="http://schemas.microsoft.com/office/drawing/2014/main" val="553306777"/>
                  </a:ext>
                </a:extLst>
              </a:tr>
            </a:tbl>
          </a:graphicData>
        </a:graphic>
      </p:graphicFrame>
      <p:pic>
        <p:nvPicPr>
          <p:cNvPr id="19" name="Picture 18">
            <a:extLst>
              <a:ext uri="{FF2B5EF4-FFF2-40B4-BE49-F238E27FC236}">
                <a16:creationId xmlns:a16="http://schemas.microsoft.com/office/drawing/2014/main" id="{9749D8E3-806E-49C6-8FD9-73EE83C14F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4214" y="2943479"/>
            <a:ext cx="2071793" cy="20688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EE334713-6489-4D06-95D4-83E1C4E27A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1400" y="0"/>
            <a:ext cx="1752600" cy="1547275"/>
          </a:xfrm>
          <a:prstGeom prst="rect">
            <a:avLst/>
          </a:prstGeom>
        </p:spPr>
      </p:pic>
    </p:spTree>
    <p:extLst>
      <p:ext uri="{BB962C8B-B14F-4D97-AF65-F5344CB8AC3E}">
        <p14:creationId xmlns:p14="http://schemas.microsoft.com/office/powerpoint/2010/main" val="8416695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519931"/>
            <a:ext cx="8229600" cy="1143000"/>
          </a:xfrm>
        </p:spPr>
        <p:txBody>
          <a:bodyPr>
            <a:normAutofit/>
          </a:bodyPr>
          <a:lstStyle/>
          <a:p>
            <a:r>
              <a:rPr lang="en-US" sz="3600" b="1" dirty="0">
                <a:latin typeface="Calibri" panose="020F0502020204030204" pitchFamily="34" charset="0"/>
              </a:rPr>
              <a:t>Intangible Benefits</a:t>
            </a:r>
          </a:p>
        </p:txBody>
      </p:sp>
      <p:sp>
        <p:nvSpPr>
          <p:cNvPr id="5" name="TextBox 2"/>
          <p:cNvSpPr txBox="1"/>
          <p:nvPr/>
        </p:nvSpPr>
        <p:spPr>
          <a:xfrm>
            <a:off x="457200" y="1752600"/>
            <a:ext cx="8229600" cy="440120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spcAft>
                <a:spcPts val="1200"/>
              </a:spcAft>
              <a:buFont typeface="Arial" panose="020B0604020202020204" pitchFamily="34" charset="0"/>
              <a:buChar char="•"/>
            </a:pPr>
            <a:r>
              <a:rPr lang="en-US" sz="2000" dirty="0"/>
              <a:t>Co-marketing of Local Section membership through National </a:t>
            </a:r>
          </a:p>
          <a:p>
            <a:pPr marL="285750" indent="-285750">
              <a:spcAft>
                <a:spcPts val="1200"/>
              </a:spcAft>
              <a:buFont typeface="Arial" panose="020B0604020202020204" pitchFamily="34" charset="0"/>
              <a:buChar char="•"/>
            </a:pPr>
            <a:r>
              <a:rPr lang="en-US" sz="2000" dirty="0"/>
              <a:t>Local Sections with more to offer may result in new members, stronger retention</a:t>
            </a:r>
          </a:p>
          <a:p>
            <a:pPr marL="285750" indent="-285750">
              <a:spcAft>
                <a:spcPts val="1200"/>
              </a:spcAft>
              <a:buFont typeface="Arial" panose="020B0604020202020204" pitchFamily="34" charset="0"/>
              <a:buChar char="•"/>
            </a:pPr>
            <a:r>
              <a:rPr lang="en-US" sz="2000" dirty="0"/>
              <a:t>Stronger communication between LS and National</a:t>
            </a:r>
          </a:p>
          <a:p>
            <a:pPr>
              <a:spcAft>
                <a:spcPts val="1200"/>
              </a:spcAft>
            </a:pPr>
            <a:br>
              <a:rPr lang="en-US" sz="2000" dirty="0"/>
            </a:br>
            <a:r>
              <a:rPr lang="en-US" sz="2000" i="1" dirty="0">
                <a:solidFill>
                  <a:schemeClr val="tx2">
                    <a:lumMod val="75000"/>
                  </a:schemeClr>
                </a:solidFill>
                <a:effectLst>
                  <a:outerShdw blurRad="38100" dist="38100" dir="2700000" algn="tl">
                    <a:srgbClr val="000000">
                      <a:alpha val="43137"/>
                    </a:srgbClr>
                  </a:outerShdw>
                </a:effectLst>
              </a:rPr>
              <a:t>Supported by AIHA National Strategic Plan</a:t>
            </a:r>
          </a:p>
          <a:p>
            <a:pPr marL="342900" indent="-342900">
              <a:spcAft>
                <a:spcPts val="1200"/>
              </a:spcAft>
              <a:buFont typeface="Arial" panose="020B0604020202020204" pitchFamily="34" charset="0"/>
              <a:buChar char="•"/>
            </a:pPr>
            <a:r>
              <a:rPr lang="en-US" sz="2000" dirty="0">
                <a:solidFill>
                  <a:schemeClr val="tx2">
                    <a:lumMod val="75000"/>
                  </a:schemeClr>
                </a:solidFill>
                <a:effectLst>
                  <a:outerShdw blurRad="38100" dist="38100" dir="2700000" algn="tl">
                    <a:srgbClr val="000000">
                      <a:alpha val="43137"/>
                    </a:srgbClr>
                  </a:outerShdw>
                </a:effectLst>
              </a:rPr>
              <a:t>Focus Area #2</a:t>
            </a:r>
            <a:r>
              <a:rPr lang="en-US" sz="2000" dirty="0">
                <a:solidFill>
                  <a:schemeClr val="tx2">
                    <a:lumMod val="75000"/>
                  </a:schemeClr>
                </a:solidFill>
              </a:rPr>
              <a:t>: Customize benefits to maximize value to members</a:t>
            </a:r>
          </a:p>
          <a:p>
            <a:pPr marL="342900" indent="-342900">
              <a:spcAft>
                <a:spcPts val="1200"/>
              </a:spcAft>
              <a:buFont typeface="Arial" panose="020B0604020202020204" pitchFamily="34" charset="0"/>
              <a:buChar char="•"/>
            </a:pPr>
            <a:r>
              <a:rPr lang="en-US" sz="2000" dirty="0">
                <a:solidFill>
                  <a:schemeClr val="tx2">
                    <a:lumMod val="75000"/>
                  </a:schemeClr>
                </a:solidFill>
                <a:effectLst>
                  <a:outerShdw blurRad="38100" dist="38100" dir="2700000" algn="tl">
                    <a:srgbClr val="000000">
                      <a:alpha val="43137"/>
                    </a:srgbClr>
                  </a:outerShdw>
                </a:effectLst>
              </a:rPr>
              <a:t>Focus Area #5</a:t>
            </a:r>
            <a:r>
              <a:rPr lang="en-US" sz="2000" dirty="0">
                <a:solidFill>
                  <a:schemeClr val="tx2">
                    <a:lumMod val="75000"/>
                  </a:schemeClr>
                </a:solidFill>
              </a:rPr>
              <a:t>: Provide diverse support to Local Sections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sp>
        <p:nvSpPr>
          <p:cNvPr id="4" name="Rounded Rectangle 39">
            <a:extLst>
              <a:ext uri="{FF2B5EF4-FFF2-40B4-BE49-F238E27FC236}">
                <a16:creationId xmlns:a16="http://schemas.microsoft.com/office/drawing/2014/main" id="{94C5D74C-41DC-4FF2-BF75-B46172F693B7}"/>
              </a:ext>
            </a:extLst>
          </p:cNvPr>
          <p:cNvSpPr/>
          <p:nvPr/>
        </p:nvSpPr>
        <p:spPr>
          <a:xfrm>
            <a:off x="-1979" y="0"/>
            <a:ext cx="6670254" cy="519931"/>
          </a:xfrm>
          <a:prstGeom prst="round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53300" tIns="0" rIns="84433" bIns="0" numCol="1" spcCol="1270" anchor="ctr" anchorCtr="0">
            <a:noAutofit/>
          </a:bodyPr>
          <a:lstStyle/>
          <a:p>
            <a:pPr marL="161249" indent="-161249" defTabSz="820903">
              <a:lnSpc>
                <a:spcPct val="90000"/>
              </a:lnSpc>
              <a:spcBef>
                <a:spcPct val="0"/>
              </a:spcBef>
              <a:spcAft>
                <a:spcPct val="35000"/>
              </a:spcAft>
            </a:pPr>
            <a:r>
              <a:rPr lang="en-US" sz="1662" b="1" dirty="0">
                <a:solidFill>
                  <a:sysClr val="windowText" lastClr="000000"/>
                </a:solidFill>
              </a:rPr>
              <a:t>5. Provide diverse support to local sections</a:t>
            </a:r>
          </a:p>
        </p:txBody>
      </p:sp>
      <p:pic>
        <p:nvPicPr>
          <p:cNvPr id="6" name="Picture 5">
            <a:extLst>
              <a:ext uri="{FF2B5EF4-FFF2-40B4-BE49-F238E27FC236}">
                <a16:creationId xmlns:a16="http://schemas.microsoft.com/office/drawing/2014/main" id="{458196A2-D5E7-44B9-A9D1-CD1FED9B3B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400" y="0"/>
            <a:ext cx="1752600" cy="1547275"/>
          </a:xfrm>
          <a:prstGeom prst="rect">
            <a:avLst/>
          </a:prstGeom>
        </p:spPr>
      </p:pic>
      <p:sp>
        <p:nvSpPr>
          <p:cNvPr id="3" name="TextBox 2">
            <a:extLst>
              <a:ext uri="{FF2B5EF4-FFF2-40B4-BE49-F238E27FC236}">
                <a16:creationId xmlns:a16="http://schemas.microsoft.com/office/drawing/2014/main" id="{A76E92B4-32A9-43E8-8D4C-1A192359AA0A}"/>
              </a:ext>
            </a:extLst>
          </p:cNvPr>
          <p:cNvSpPr txBox="1"/>
          <p:nvPr/>
        </p:nvSpPr>
        <p:spPr>
          <a:xfrm>
            <a:off x="762000" y="5562600"/>
            <a:ext cx="7620000" cy="338554"/>
          </a:xfrm>
          <a:prstGeom prst="rect">
            <a:avLst/>
          </a:prstGeom>
          <a:noFill/>
        </p:spPr>
        <p:txBody>
          <a:bodyPr wrap="square" rtlCol="0">
            <a:spAutoFit/>
          </a:bodyPr>
          <a:lstStyle/>
          <a:p>
            <a:r>
              <a:rPr lang="en-US" sz="1600" b="1" dirty="0">
                <a:solidFill>
                  <a:srgbClr val="FF0000"/>
                </a:solidFill>
              </a:rPr>
              <a:t>For more information, contact Laurie Mutdosch at </a:t>
            </a:r>
            <a:r>
              <a:rPr lang="en-US" sz="1600" b="1" dirty="0">
                <a:solidFill>
                  <a:srgbClr val="FF0000"/>
                </a:solidFill>
                <a:hlinkClick r:id="rId4"/>
              </a:rPr>
              <a:t>lmutdosch@aiha.org</a:t>
            </a:r>
            <a:r>
              <a:rPr lang="en-US" sz="1600" b="1" dirty="0">
                <a:solidFill>
                  <a:srgbClr val="FF0000"/>
                </a:solidFill>
              </a:rPr>
              <a:t> </a:t>
            </a:r>
          </a:p>
        </p:txBody>
      </p:sp>
    </p:spTree>
    <p:extLst>
      <p:ext uri="{BB962C8B-B14F-4D97-AF65-F5344CB8AC3E}">
        <p14:creationId xmlns:p14="http://schemas.microsoft.com/office/powerpoint/2010/main" val="410436839"/>
      </p:ext>
    </p:extLst>
  </p:cSld>
  <p:clrMapOvr>
    <a:masterClrMapping/>
  </p:clrMapOvr>
</p:sld>
</file>

<file path=ppt/theme/theme1.xml><?xml version="1.0" encoding="utf-8"?>
<a:theme xmlns:a="http://schemas.openxmlformats.org/drawingml/2006/main" name="AIHA-Template">
  <a:themeElements>
    <a:clrScheme name="AIHA">
      <a:dk1>
        <a:sysClr val="windowText" lastClr="000000"/>
      </a:dk1>
      <a:lt1>
        <a:sysClr val="window" lastClr="FFFFFF"/>
      </a:lt1>
      <a:dk2>
        <a:srgbClr val="1F497D"/>
      </a:dk2>
      <a:lt2>
        <a:srgbClr val="EEECE1"/>
      </a:lt2>
      <a:accent1>
        <a:srgbClr val="007FAC"/>
      </a:accent1>
      <a:accent2>
        <a:srgbClr val="77B6D0"/>
      </a:accent2>
      <a:accent3>
        <a:srgbClr val="7E2B97"/>
      </a:accent3>
      <a:accent4>
        <a:srgbClr val="B1C33A"/>
      </a:accent4>
      <a:accent5>
        <a:srgbClr val="4BACC6"/>
      </a:accent5>
      <a:accent6>
        <a:srgbClr val="CAB388"/>
      </a:accent6>
      <a:hlink>
        <a:srgbClr val="0000FF"/>
      </a:hlink>
      <a:folHlink>
        <a:srgbClr val="800080"/>
      </a:folHlink>
    </a:clrScheme>
    <a:fontScheme name="AIH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AIHA-Template">
  <a:themeElements>
    <a:clrScheme name="AIHA">
      <a:dk1>
        <a:sysClr val="windowText" lastClr="000000"/>
      </a:dk1>
      <a:lt1>
        <a:sysClr val="window" lastClr="FFFFFF"/>
      </a:lt1>
      <a:dk2>
        <a:srgbClr val="1F497D"/>
      </a:dk2>
      <a:lt2>
        <a:srgbClr val="EEECE1"/>
      </a:lt2>
      <a:accent1>
        <a:srgbClr val="007FAC"/>
      </a:accent1>
      <a:accent2>
        <a:srgbClr val="77B6D0"/>
      </a:accent2>
      <a:accent3>
        <a:srgbClr val="7E2B97"/>
      </a:accent3>
      <a:accent4>
        <a:srgbClr val="B1C33A"/>
      </a:accent4>
      <a:accent5>
        <a:srgbClr val="4BACC6"/>
      </a:accent5>
      <a:accent6>
        <a:srgbClr val="CAB388"/>
      </a:accent6>
      <a:hlink>
        <a:srgbClr val="0000FF"/>
      </a:hlink>
      <a:folHlink>
        <a:srgbClr val="800080"/>
      </a:folHlink>
    </a:clrScheme>
    <a:fontScheme name="AIH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AIHA-Template</Template>
  <TotalTime>3679</TotalTime>
  <Words>4427</Words>
  <Application>Microsoft Office PowerPoint</Application>
  <PresentationFormat>On-screen Show (4:3)</PresentationFormat>
  <Paragraphs>472</Paragraphs>
  <Slides>55</Slides>
  <Notes>41</Notes>
  <HiddenSlides>0</HiddenSlides>
  <MMClips>0</MMClips>
  <ScaleCrop>false</ScaleCrop>
  <HeadingPairs>
    <vt:vector size="8" baseType="variant">
      <vt:variant>
        <vt:lpstr>Fonts Used</vt:lpstr>
      </vt:variant>
      <vt:variant>
        <vt:i4>8</vt:i4>
      </vt:variant>
      <vt:variant>
        <vt:lpstr>Theme</vt:lpstr>
      </vt:variant>
      <vt:variant>
        <vt:i4>3</vt:i4>
      </vt:variant>
      <vt:variant>
        <vt:lpstr>Embedded OLE Servers</vt:lpstr>
      </vt:variant>
      <vt:variant>
        <vt:i4>1</vt:i4>
      </vt:variant>
      <vt:variant>
        <vt:lpstr>Slide Titles</vt:lpstr>
      </vt:variant>
      <vt:variant>
        <vt:i4>55</vt:i4>
      </vt:variant>
    </vt:vector>
  </HeadingPairs>
  <TitlesOfParts>
    <vt:vector size="67" baseType="lpstr">
      <vt:lpstr>American Typewriter</vt:lpstr>
      <vt:lpstr>Arial</vt:lpstr>
      <vt:lpstr>Arial Black</vt:lpstr>
      <vt:lpstr>Arial Rounded MT Bold</vt:lpstr>
      <vt:lpstr>Calibri</vt:lpstr>
      <vt:lpstr>Stencil</vt:lpstr>
      <vt:lpstr>Times New Roman</vt:lpstr>
      <vt:lpstr>Wingdings</vt:lpstr>
      <vt:lpstr>AIHA-Template</vt:lpstr>
      <vt:lpstr>Office Theme</vt:lpstr>
      <vt:lpstr>2_AIHA-Template</vt:lpstr>
      <vt:lpstr>Acrobat Document</vt:lpstr>
      <vt:lpstr>  </vt:lpstr>
      <vt:lpstr>Today’s Agenda</vt:lpstr>
      <vt:lpstr>AIHA Organization Structure</vt:lpstr>
      <vt:lpstr>Strategic Priorities 2016-18      Current Focus Areas</vt:lpstr>
      <vt:lpstr>PowerPoint Presentation</vt:lpstr>
      <vt:lpstr>Local Sections Challenges</vt:lpstr>
      <vt:lpstr>Premier Partners Program</vt:lpstr>
      <vt:lpstr>Ala-a-Carte</vt:lpstr>
      <vt:lpstr>Intangible Benefits</vt:lpstr>
      <vt:lpstr>Ahead in 2018</vt:lpstr>
      <vt:lpstr>PowerPoint Presentation</vt:lpstr>
      <vt:lpstr>PowerPoint Presentation</vt:lpstr>
      <vt:lpstr>Earning CIH Maintenance Points</vt:lpstr>
      <vt:lpstr>Credentialing Organizations</vt:lpstr>
      <vt:lpstr>PowerPoint Presentation</vt:lpstr>
      <vt:lpstr>PowerPoint Presentation</vt:lpstr>
      <vt:lpstr>PowerPoint Presentation</vt:lpstr>
      <vt:lpstr>PowerPoint Presentation</vt:lpstr>
      <vt:lpstr>PowerPoint Presentation</vt:lpstr>
      <vt:lpstr> </vt:lpstr>
      <vt:lpstr>Grassroots Awareness</vt:lpstr>
      <vt:lpstr>PowerPoint Presentation</vt:lpstr>
      <vt:lpstr>PowerPoint Presentation</vt:lpstr>
      <vt:lpstr>PowerPoint Presentation</vt:lpstr>
      <vt:lpstr>PowerPoint Presentation</vt:lpstr>
      <vt:lpstr>PowerPoint Presentation</vt:lpstr>
      <vt:lpstr>AIHA + NIOSH Partnership: Safety Matters</vt:lpstr>
      <vt:lpstr>Government Relations</vt:lpstr>
      <vt:lpstr>The Need for Transformative Change…</vt:lpstr>
      <vt:lpstr>2018 Public Policy Priorities</vt:lpstr>
      <vt:lpstr>Taking Action</vt:lpstr>
      <vt:lpstr>Taking Action</vt:lpstr>
      <vt:lpstr>Taking Action</vt:lpstr>
      <vt:lpstr>Taking Action</vt:lpstr>
      <vt:lpstr>Taking Action</vt:lpstr>
      <vt:lpstr>Looking Ahead</vt:lpstr>
      <vt:lpstr>Looking Ahead</vt:lpstr>
      <vt:lpstr>It’s An Election Year!</vt:lpstr>
      <vt:lpstr>Get Involved! ACTIONS (Govt Relations) Committee</vt:lpstr>
      <vt:lpstr>ACTIONS Committee</vt:lpstr>
      <vt:lpstr>ACTIONS Committee</vt:lpstr>
      <vt:lpstr>PowerPoint Presentation</vt:lpstr>
      <vt:lpstr>AIHF Needs Your Support</vt:lpstr>
      <vt:lpstr>Current Local Section Scholarships</vt:lpstr>
      <vt:lpstr>Future Leaders Institute Washington, DC  (Sept 21 – 23, 2018)</vt:lpstr>
      <vt:lpstr>Not an AIHA National Member?</vt:lpstr>
      <vt:lpstr>PowerPoint Presentation</vt:lpstr>
      <vt:lpstr>Additional Benefits</vt:lpstr>
      <vt:lpstr>PowerPoint Presentation</vt:lpstr>
      <vt:lpstr>PowerPoint Presentation</vt:lpstr>
      <vt:lpstr>PowerPoint Presentation</vt:lpstr>
      <vt:lpstr>PowerPoint Presentation</vt:lpstr>
      <vt:lpstr>PowerPoint Presentation</vt:lpstr>
      <vt:lpstr>Connect Now!</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Board Member</dc:creator>
  <cp:lastModifiedBy>Deborah Nelson</cp:lastModifiedBy>
  <cp:revision>201</cp:revision>
  <dcterms:created xsi:type="dcterms:W3CDTF">2016-09-13T21:09:59Z</dcterms:created>
  <dcterms:modified xsi:type="dcterms:W3CDTF">2018-02-07T04:05:46Z</dcterms:modified>
</cp:coreProperties>
</file>